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42" roundtripDataSignature="AMtx7miKhCcfHF4hpSJWjyy2Kwwk+q2t4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433652BF-BD6C-4399-8B7E-5212C3622927}">
  <a:tblStyle styleId="{433652BF-BD6C-4399-8B7E-5212C3622927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42" Type="http://customschemas.google.com/relationships/presentationmetadata" Target="metadata"/><Relationship Id="rId41" Type="http://schemas.openxmlformats.org/officeDocument/2006/relationships/slide" Target="slides/slide36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4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4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4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92" name="Google Shape;192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09" name="Google Shape;209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41" name="Google Shape;241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97" name="Google Shape;297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14" name="Google Shape;314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58" name="Google Shape;358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78" name="Google Shape;378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7" name="Google Shape;87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04" name="Google Shape;404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09" name="Google Shape;409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71" name="Google Shape;471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97" name="Google Shape;497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05" name="Google Shape;505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16" name="Google Shape;516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38" name="Google Shape;538;p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85" name="Google Shape;585;p1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06" name="Google Shape;606;p2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53" name="Google Shape;653;p2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2" name="Google Shape;92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74" name="Google Shape;674;p2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17" name="Google Shape;717;p2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38" name="Google Shape;738;p2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65" name="Google Shape;765;p2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79" name="Google Shape;779;p2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93" name="Google Shape;793;p2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08" name="Google Shape;808;p2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2" name="Google Shape;102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4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4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4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4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4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제목 슬라이드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0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30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3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3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3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제목 및 세로 텍스트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39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3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3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3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세로 제목 및 텍스트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40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40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4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4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4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제목 및 내용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3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3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3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구역 머리글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2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32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3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3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3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콘텐츠 2개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3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33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33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3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3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3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비교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34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34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34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34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34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3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3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3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제목만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3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3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3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빈 화면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3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3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3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캡션 있는 콘텐츠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7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37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37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3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3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3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캡션 있는 그림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8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38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64" name="Google Shape;64;p38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3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3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3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b="0" i="0" sz="4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29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8" name="Google Shape;8;p2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9" name="Google Shape;9;p2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0" name="Google Shape;10;p2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5.png"/><Relationship Id="rId6" Type="http://schemas.openxmlformats.org/officeDocument/2006/relationships/image" Target="../media/image1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jpg"/><Relationship Id="rId4" Type="http://schemas.openxmlformats.org/officeDocument/2006/relationships/image" Target="../media/image8.jpg"/><Relationship Id="rId5" Type="http://schemas.openxmlformats.org/officeDocument/2006/relationships/image" Target="../media/image3.jpg"/><Relationship Id="rId6" Type="http://schemas.openxmlformats.org/officeDocument/2006/relationships/image" Target="../media/image7.jpg"/><Relationship Id="rId7" Type="http://schemas.openxmlformats.org/officeDocument/2006/relationships/image" Target="../media/image19.png"/></Relationships>
</file>

<file path=ppt/slides/_rels/slide14.xml.rels><?xml version="1.0" encoding="UTF-8" standalone="yes"?><Relationships xmlns="http://schemas.openxmlformats.org/package/2006/relationships"><Relationship Id="rId11" Type="http://schemas.openxmlformats.org/officeDocument/2006/relationships/image" Target="../media/image23.png"/><Relationship Id="rId10" Type="http://schemas.openxmlformats.org/officeDocument/2006/relationships/image" Target="../media/image3.jpg"/><Relationship Id="rId13" Type="http://schemas.openxmlformats.org/officeDocument/2006/relationships/image" Target="../media/image5.jpg"/><Relationship Id="rId1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jpg"/><Relationship Id="rId4" Type="http://schemas.openxmlformats.org/officeDocument/2006/relationships/image" Target="../media/image7.jpg"/><Relationship Id="rId9" Type="http://schemas.openxmlformats.org/officeDocument/2006/relationships/image" Target="../media/image8.jpg"/><Relationship Id="rId14" Type="http://schemas.openxmlformats.org/officeDocument/2006/relationships/image" Target="../media/image25.png"/><Relationship Id="rId5" Type="http://schemas.openxmlformats.org/officeDocument/2006/relationships/image" Target="../media/image20.png"/><Relationship Id="rId6" Type="http://schemas.openxmlformats.org/officeDocument/2006/relationships/image" Target="../media/image22.png"/><Relationship Id="rId7" Type="http://schemas.openxmlformats.org/officeDocument/2006/relationships/image" Target="../media/image21.png"/><Relationship Id="rId8" Type="http://schemas.openxmlformats.org/officeDocument/2006/relationships/image" Target="../media/image12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6.jpg"/><Relationship Id="rId4" Type="http://schemas.openxmlformats.org/officeDocument/2006/relationships/image" Target="../media/image27.jpg"/><Relationship Id="rId9" Type="http://schemas.openxmlformats.org/officeDocument/2006/relationships/image" Target="../media/image30.jpg"/><Relationship Id="rId5" Type="http://schemas.openxmlformats.org/officeDocument/2006/relationships/image" Target="../media/image31.jpg"/><Relationship Id="rId6" Type="http://schemas.openxmlformats.org/officeDocument/2006/relationships/image" Target="../media/image3.jpg"/><Relationship Id="rId7" Type="http://schemas.openxmlformats.org/officeDocument/2006/relationships/image" Target="../media/image28.jpg"/><Relationship Id="rId8" Type="http://schemas.openxmlformats.org/officeDocument/2006/relationships/image" Target="../media/image29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6.jpg"/><Relationship Id="rId4" Type="http://schemas.openxmlformats.org/officeDocument/2006/relationships/image" Target="../media/image27.jpg"/><Relationship Id="rId5" Type="http://schemas.openxmlformats.org/officeDocument/2006/relationships/image" Target="../media/image31.jpg"/><Relationship Id="rId6" Type="http://schemas.openxmlformats.org/officeDocument/2006/relationships/image" Target="../media/image3.jpg"/><Relationship Id="rId7" Type="http://schemas.openxmlformats.org/officeDocument/2006/relationships/image" Target="../media/image39.jpg"/><Relationship Id="rId8" Type="http://schemas.openxmlformats.org/officeDocument/2006/relationships/image" Target="../media/image44.jpg"/></Relationships>
</file>

<file path=ppt/slides/_rels/slide17.xml.rels><?xml version="1.0" encoding="UTF-8" standalone="yes"?><Relationships xmlns="http://schemas.openxmlformats.org/package/2006/relationships"><Relationship Id="rId11" Type="http://schemas.openxmlformats.org/officeDocument/2006/relationships/image" Target="../media/image38.jpg"/><Relationship Id="rId10" Type="http://schemas.openxmlformats.org/officeDocument/2006/relationships/image" Target="../media/image33.jpg"/><Relationship Id="rId13" Type="http://schemas.openxmlformats.org/officeDocument/2006/relationships/image" Target="../media/image34.png"/><Relationship Id="rId12" Type="http://schemas.openxmlformats.org/officeDocument/2006/relationships/image" Target="../media/image35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6.jpg"/><Relationship Id="rId4" Type="http://schemas.openxmlformats.org/officeDocument/2006/relationships/image" Target="../media/image27.jpg"/><Relationship Id="rId9" Type="http://schemas.openxmlformats.org/officeDocument/2006/relationships/image" Target="../media/image36.jpg"/><Relationship Id="rId14" Type="http://schemas.openxmlformats.org/officeDocument/2006/relationships/image" Target="../media/image37.png"/><Relationship Id="rId5" Type="http://schemas.openxmlformats.org/officeDocument/2006/relationships/image" Target="../media/image31.jpg"/><Relationship Id="rId6" Type="http://schemas.openxmlformats.org/officeDocument/2006/relationships/image" Target="../media/image3.jpg"/><Relationship Id="rId7" Type="http://schemas.openxmlformats.org/officeDocument/2006/relationships/image" Target="../media/image44.jpg"/><Relationship Id="rId8" Type="http://schemas.openxmlformats.org/officeDocument/2006/relationships/image" Target="../media/image3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6.jpg"/><Relationship Id="rId4" Type="http://schemas.openxmlformats.org/officeDocument/2006/relationships/image" Target="../media/image129.jpg"/><Relationship Id="rId5" Type="http://schemas.openxmlformats.org/officeDocument/2006/relationships/image" Target="../media/image42.jpg"/><Relationship Id="rId6" Type="http://schemas.openxmlformats.org/officeDocument/2006/relationships/image" Target="../media/image41.jpg"/><Relationship Id="rId7" Type="http://schemas.openxmlformats.org/officeDocument/2006/relationships/image" Target="../media/image40.png"/></Relationships>
</file>

<file path=ppt/slides/_rels/slide19.xml.rels><?xml version="1.0" encoding="UTF-8" standalone="yes"?><Relationships xmlns="http://schemas.openxmlformats.org/package/2006/relationships"><Relationship Id="rId11" Type="http://schemas.openxmlformats.org/officeDocument/2006/relationships/image" Target="../media/image45.png"/><Relationship Id="rId10" Type="http://schemas.openxmlformats.org/officeDocument/2006/relationships/image" Target="../media/image21.png"/><Relationship Id="rId13" Type="http://schemas.openxmlformats.org/officeDocument/2006/relationships/image" Target="../media/image47.jpg"/><Relationship Id="rId12" Type="http://schemas.openxmlformats.org/officeDocument/2006/relationships/image" Target="../media/image49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.jpg"/><Relationship Id="rId4" Type="http://schemas.openxmlformats.org/officeDocument/2006/relationships/image" Target="../media/image2.jpg"/><Relationship Id="rId9" Type="http://schemas.openxmlformats.org/officeDocument/2006/relationships/image" Target="../media/image48.png"/><Relationship Id="rId5" Type="http://schemas.openxmlformats.org/officeDocument/2006/relationships/image" Target="../media/image43.png"/><Relationship Id="rId6" Type="http://schemas.openxmlformats.org/officeDocument/2006/relationships/image" Target="../media/image4.jpg"/><Relationship Id="rId7" Type="http://schemas.openxmlformats.org/officeDocument/2006/relationships/image" Target="../media/image7.jpg"/><Relationship Id="rId8" Type="http://schemas.openxmlformats.org/officeDocument/2006/relationships/image" Target="../media/image2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1" Type="http://schemas.openxmlformats.org/officeDocument/2006/relationships/image" Target="../media/image50.png"/><Relationship Id="rId10" Type="http://schemas.openxmlformats.org/officeDocument/2006/relationships/image" Target="../media/image48.png"/><Relationship Id="rId13" Type="http://schemas.openxmlformats.org/officeDocument/2006/relationships/image" Target="../media/image51.png"/><Relationship Id="rId12" Type="http://schemas.openxmlformats.org/officeDocument/2006/relationships/image" Target="../media/image52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.jpg"/><Relationship Id="rId4" Type="http://schemas.openxmlformats.org/officeDocument/2006/relationships/image" Target="../media/image7.jpg"/><Relationship Id="rId9" Type="http://schemas.openxmlformats.org/officeDocument/2006/relationships/image" Target="../media/image5.jpg"/><Relationship Id="rId15" Type="http://schemas.openxmlformats.org/officeDocument/2006/relationships/image" Target="../media/image3.jpg"/><Relationship Id="rId14" Type="http://schemas.openxmlformats.org/officeDocument/2006/relationships/image" Target="../media/image8.jpg"/><Relationship Id="rId16" Type="http://schemas.openxmlformats.org/officeDocument/2006/relationships/image" Target="../media/image25.png"/><Relationship Id="rId5" Type="http://schemas.openxmlformats.org/officeDocument/2006/relationships/image" Target="../media/image20.png"/><Relationship Id="rId6" Type="http://schemas.openxmlformats.org/officeDocument/2006/relationships/image" Target="../media/image22.png"/><Relationship Id="rId7" Type="http://schemas.openxmlformats.org/officeDocument/2006/relationships/image" Target="../media/image21.png"/><Relationship Id="rId8" Type="http://schemas.openxmlformats.org/officeDocument/2006/relationships/image" Target="../media/image124.png"/></Relationships>
</file>

<file path=ppt/slides/_rels/slide22.xml.rels><?xml version="1.0" encoding="UTF-8" standalone="yes"?><Relationships xmlns="http://schemas.openxmlformats.org/package/2006/relationships"><Relationship Id="rId11" Type="http://schemas.openxmlformats.org/officeDocument/2006/relationships/image" Target="../media/image55.jpg"/><Relationship Id="rId10" Type="http://schemas.openxmlformats.org/officeDocument/2006/relationships/image" Target="../media/image25.png"/><Relationship Id="rId13" Type="http://schemas.openxmlformats.org/officeDocument/2006/relationships/image" Target="../media/image53.jpg"/><Relationship Id="rId12" Type="http://schemas.openxmlformats.org/officeDocument/2006/relationships/image" Target="../media/image6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.jpg"/><Relationship Id="rId4" Type="http://schemas.openxmlformats.org/officeDocument/2006/relationships/image" Target="../media/image7.jpg"/><Relationship Id="rId9" Type="http://schemas.openxmlformats.org/officeDocument/2006/relationships/image" Target="../media/image5.jpg"/><Relationship Id="rId5" Type="http://schemas.openxmlformats.org/officeDocument/2006/relationships/image" Target="../media/image20.png"/><Relationship Id="rId6" Type="http://schemas.openxmlformats.org/officeDocument/2006/relationships/image" Target="../media/image22.png"/><Relationship Id="rId7" Type="http://schemas.openxmlformats.org/officeDocument/2006/relationships/image" Target="../media/image21.png"/><Relationship Id="rId8" Type="http://schemas.openxmlformats.org/officeDocument/2006/relationships/image" Target="../media/image12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9.jpg"/><Relationship Id="rId4" Type="http://schemas.openxmlformats.org/officeDocument/2006/relationships/image" Target="../media/image54.jpg"/><Relationship Id="rId5" Type="http://schemas.openxmlformats.org/officeDocument/2006/relationships/image" Target="../media/image56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assetstore.unity.com/packages/3d/environments/hq-modular-modern-interior-135946" TargetMode="External"/><Relationship Id="rId4" Type="http://schemas.openxmlformats.org/officeDocument/2006/relationships/image" Target="../media/image57.jpg"/><Relationship Id="rId5" Type="http://schemas.openxmlformats.org/officeDocument/2006/relationships/image" Target="../media/image58.jpg"/><Relationship Id="rId6" Type="http://schemas.openxmlformats.org/officeDocument/2006/relationships/hyperlink" Target="https://assetstore.unity.com/packages/3d/environments/simpoly-interiors-109408" TargetMode="External"/></Relationships>
</file>

<file path=ppt/slides/_rels/slide25.xml.rels><?xml version="1.0" encoding="UTF-8" standalone="yes"?><Relationships xmlns="http://schemas.openxmlformats.org/package/2006/relationships"><Relationship Id="rId11" Type="http://schemas.openxmlformats.org/officeDocument/2006/relationships/image" Target="../media/image62.jpg"/><Relationship Id="rId10" Type="http://schemas.openxmlformats.org/officeDocument/2006/relationships/image" Target="../media/image60.jpg"/><Relationship Id="rId13" Type="http://schemas.openxmlformats.org/officeDocument/2006/relationships/image" Target="../media/image67.jpg"/><Relationship Id="rId12" Type="http://schemas.openxmlformats.org/officeDocument/2006/relationships/image" Target="../media/image61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6.jpg"/><Relationship Id="rId4" Type="http://schemas.openxmlformats.org/officeDocument/2006/relationships/image" Target="../media/image27.jpg"/><Relationship Id="rId9" Type="http://schemas.openxmlformats.org/officeDocument/2006/relationships/image" Target="../media/image63.jpg"/><Relationship Id="rId14" Type="http://schemas.openxmlformats.org/officeDocument/2006/relationships/image" Target="../media/image65.jpg"/><Relationship Id="rId5" Type="http://schemas.openxmlformats.org/officeDocument/2006/relationships/image" Target="../media/image31.jpg"/><Relationship Id="rId6" Type="http://schemas.openxmlformats.org/officeDocument/2006/relationships/image" Target="../media/image3.jpg"/><Relationship Id="rId7" Type="http://schemas.openxmlformats.org/officeDocument/2006/relationships/image" Target="../media/image127.jpg"/><Relationship Id="rId8" Type="http://schemas.openxmlformats.org/officeDocument/2006/relationships/image" Target="../media/image66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4.jpg"/><Relationship Id="rId4" Type="http://schemas.openxmlformats.org/officeDocument/2006/relationships/image" Target="../media/image26.jpg"/><Relationship Id="rId5" Type="http://schemas.openxmlformats.org/officeDocument/2006/relationships/image" Target="../media/image27.jpg"/><Relationship Id="rId6" Type="http://schemas.openxmlformats.org/officeDocument/2006/relationships/image" Target="../media/image31.jpg"/><Relationship Id="rId7" Type="http://schemas.openxmlformats.org/officeDocument/2006/relationships/image" Target="../media/image3.jpg"/></Relationships>
</file>

<file path=ppt/slides/_rels/slide27.xml.rels><?xml version="1.0" encoding="UTF-8" standalone="yes"?><Relationships xmlns="http://schemas.openxmlformats.org/package/2006/relationships"><Relationship Id="rId11" Type="http://schemas.openxmlformats.org/officeDocument/2006/relationships/image" Target="../media/image76.jpg"/><Relationship Id="rId10" Type="http://schemas.openxmlformats.org/officeDocument/2006/relationships/image" Target="../media/image69.jpg"/><Relationship Id="rId13" Type="http://schemas.openxmlformats.org/officeDocument/2006/relationships/image" Target="../media/image68.jpg"/><Relationship Id="rId12" Type="http://schemas.openxmlformats.org/officeDocument/2006/relationships/image" Target="../media/image70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6.jpg"/><Relationship Id="rId4" Type="http://schemas.openxmlformats.org/officeDocument/2006/relationships/image" Target="../media/image27.jpg"/><Relationship Id="rId9" Type="http://schemas.openxmlformats.org/officeDocument/2006/relationships/image" Target="../media/image71.jpg"/><Relationship Id="rId5" Type="http://schemas.openxmlformats.org/officeDocument/2006/relationships/image" Target="../media/image31.jpg"/><Relationship Id="rId6" Type="http://schemas.openxmlformats.org/officeDocument/2006/relationships/image" Target="../media/image3.jpg"/><Relationship Id="rId7" Type="http://schemas.openxmlformats.org/officeDocument/2006/relationships/image" Target="../media/image85.jpg"/><Relationship Id="rId8" Type="http://schemas.openxmlformats.org/officeDocument/2006/relationships/image" Target="../media/image73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72.jpg"/><Relationship Id="rId4" Type="http://schemas.openxmlformats.org/officeDocument/2006/relationships/image" Target="../media/image26.jpg"/><Relationship Id="rId5" Type="http://schemas.openxmlformats.org/officeDocument/2006/relationships/image" Target="../media/image27.jpg"/><Relationship Id="rId6" Type="http://schemas.openxmlformats.org/officeDocument/2006/relationships/image" Target="../media/image31.jpg"/><Relationship Id="rId7" Type="http://schemas.openxmlformats.org/officeDocument/2006/relationships/image" Target="../media/image3.jpg"/></Relationships>
</file>

<file path=ppt/slides/_rels/slide29.xml.rels><?xml version="1.0" encoding="UTF-8" standalone="yes"?><Relationships xmlns="http://schemas.openxmlformats.org/package/2006/relationships"><Relationship Id="rId11" Type="http://schemas.openxmlformats.org/officeDocument/2006/relationships/image" Target="../media/image77.jpg"/><Relationship Id="rId10" Type="http://schemas.openxmlformats.org/officeDocument/2006/relationships/image" Target="../media/image78.jpg"/><Relationship Id="rId13" Type="http://schemas.openxmlformats.org/officeDocument/2006/relationships/image" Target="../media/image79.jpg"/><Relationship Id="rId12" Type="http://schemas.openxmlformats.org/officeDocument/2006/relationships/image" Target="../media/image75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6.jpg"/><Relationship Id="rId4" Type="http://schemas.openxmlformats.org/officeDocument/2006/relationships/image" Target="../media/image27.jpg"/><Relationship Id="rId9" Type="http://schemas.openxmlformats.org/officeDocument/2006/relationships/image" Target="../media/image74.jpg"/><Relationship Id="rId5" Type="http://schemas.openxmlformats.org/officeDocument/2006/relationships/image" Target="../media/image31.jpg"/><Relationship Id="rId6" Type="http://schemas.openxmlformats.org/officeDocument/2006/relationships/image" Target="../media/image3.jpg"/><Relationship Id="rId7" Type="http://schemas.openxmlformats.org/officeDocument/2006/relationships/image" Target="../media/image123.jpg"/><Relationship Id="rId8" Type="http://schemas.openxmlformats.org/officeDocument/2006/relationships/image" Target="../media/image8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jpg"/><Relationship Id="rId4" Type="http://schemas.openxmlformats.org/officeDocument/2006/relationships/image" Target="../media/image1.png"/><Relationship Id="rId5" Type="http://schemas.openxmlformats.org/officeDocument/2006/relationships/image" Target="../media/image2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81.jpg"/><Relationship Id="rId4" Type="http://schemas.openxmlformats.org/officeDocument/2006/relationships/image" Target="../media/image26.jpg"/><Relationship Id="rId5" Type="http://schemas.openxmlformats.org/officeDocument/2006/relationships/image" Target="../media/image27.jpg"/><Relationship Id="rId6" Type="http://schemas.openxmlformats.org/officeDocument/2006/relationships/image" Target="../media/image31.jpg"/><Relationship Id="rId7" Type="http://schemas.openxmlformats.org/officeDocument/2006/relationships/image" Target="../media/image3.jpg"/><Relationship Id="rId8" Type="http://schemas.openxmlformats.org/officeDocument/2006/relationships/image" Target="../media/image80.png"/></Relationships>
</file>

<file path=ppt/slides/_rels/slide31.xml.rels><?xml version="1.0" encoding="UTF-8" standalone="yes"?><Relationships xmlns="http://schemas.openxmlformats.org/package/2006/relationships"><Relationship Id="rId11" Type="http://schemas.openxmlformats.org/officeDocument/2006/relationships/image" Target="../media/image86.jpg"/><Relationship Id="rId10" Type="http://schemas.openxmlformats.org/officeDocument/2006/relationships/image" Target="../media/image82.jpg"/><Relationship Id="rId13" Type="http://schemas.openxmlformats.org/officeDocument/2006/relationships/image" Target="../media/image87.jpg"/><Relationship Id="rId12" Type="http://schemas.openxmlformats.org/officeDocument/2006/relationships/image" Target="../media/image10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6.jpg"/><Relationship Id="rId4" Type="http://schemas.openxmlformats.org/officeDocument/2006/relationships/image" Target="../media/image27.jpg"/><Relationship Id="rId9" Type="http://schemas.openxmlformats.org/officeDocument/2006/relationships/image" Target="../media/image88.jpg"/><Relationship Id="rId5" Type="http://schemas.openxmlformats.org/officeDocument/2006/relationships/image" Target="../media/image31.jpg"/><Relationship Id="rId6" Type="http://schemas.openxmlformats.org/officeDocument/2006/relationships/image" Target="../media/image3.jpg"/><Relationship Id="rId7" Type="http://schemas.openxmlformats.org/officeDocument/2006/relationships/image" Target="../media/image83.jpg"/><Relationship Id="rId8" Type="http://schemas.openxmlformats.org/officeDocument/2006/relationships/image" Target="../media/image84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89.jpg"/><Relationship Id="rId4" Type="http://schemas.openxmlformats.org/officeDocument/2006/relationships/image" Target="../media/image26.jpg"/><Relationship Id="rId5" Type="http://schemas.openxmlformats.org/officeDocument/2006/relationships/image" Target="../media/image27.jpg"/><Relationship Id="rId6" Type="http://schemas.openxmlformats.org/officeDocument/2006/relationships/image" Target="../media/image31.jpg"/><Relationship Id="rId7" Type="http://schemas.openxmlformats.org/officeDocument/2006/relationships/image" Target="../media/image3.jpg"/></Relationships>
</file>

<file path=ppt/slides/_rels/slide33.xml.rels><?xml version="1.0" encoding="UTF-8" standalone="yes"?><Relationships xmlns="http://schemas.openxmlformats.org/package/2006/relationships"><Relationship Id="rId11" Type="http://schemas.openxmlformats.org/officeDocument/2006/relationships/image" Target="../media/image128.png"/><Relationship Id="rId10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01.jpg"/><Relationship Id="rId4" Type="http://schemas.openxmlformats.org/officeDocument/2006/relationships/image" Target="../media/image93.jpg"/><Relationship Id="rId9" Type="http://schemas.openxmlformats.org/officeDocument/2006/relationships/image" Target="../media/image92.jpg"/><Relationship Id="rId5" Type="http://schemas.openxmlformats.org/officeDocument/2006/relationships/image" Target="../media/image95.jpg"/><Relationship Id="rId6" Type="http://schemas.openxmlformats.org/officeDocument/2006/relationships/image" Target="../media/image90.jpg"/><Relationship Id="rId7" Type="http://schemas.openxmlformats.org/officeDocument/2006/relationships/image" Target="../media/image91.jpg"/><Relationship Id="rId8" Type="http://schemas.openxmlformats.org/officeDocument/2006/relationships/image" Target="../media/image109.png"/></Relationships>
</file>

<file path=ppt/slides/_rels/slide34.xml.rels><?xml version="1.0" encoding="UTF-8" standalone="yes"?><Relationships xmlns="http://schemas.openxmlformats.org/package/2006/relationships"><Relationship Id="rId11" Type="http://schemas.openxmlformats.org/officeDocument/2006/relationships/image" Target="../media/image116.png"/><Relationship Id="rId10" Type="http://schemas.openxmlformats.org/officeDocument/2006/relationships/image" Target="../media/image99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97.jpg"/><Relationship Id="rId4" Type="http://schemas.openxmlformats.org/officeDocument/2006/relationships/image" Target="../media/image111.jpg"/><Relationship Id="rId9" Type="http://schemas.openxmlformats.org/officeDocument/2006/relationships/image" Target="../media/image105.jpg"/><Relationship Id="rId5" Type="http://schemas.openxmlformats.org/officeDocument/2006/relationships/image" Target="../media/image94.jpg"/><Relationship Id="rId6" Type="http://schemas.openxmlformats.org/officeDocument/2006/relationships/image" Target="../media/image103.jpg"/><Relationship Id="rId7" Type="http://schemas.openxmlformats.org/officeDocument/2006/relationships/image" Target="../media/image96.jpg"/><Relationship Id="rId8" Type="http://schemas.openxmlformats.org/officeDocument/2006/relationships/image" Target="../media/image98.jpg"/></Relationships>
</file>

<file path=ppt/slides/_rels/slide35.xml.rels><?xml version="1.0" encoding="UTF-8" standalone="yes"?><Relationships xmlns="http://schemas.openxmlformats.org/package/2006/relationships"><Relationship Id="rId11" Type="http://schemas.openxmlformats.org/officeDocument/2006/relationships/image" Target="../media/image113.jpg"/><Relationship Id="rId10" Type="http://schemas.openxmlformats.org/officeDocument/2006/relationships/image" Target="../media/image112.jpg"/><Relationship Id="rId12" Type="http://schemas.openxmlformats.org/officeDocument/2006/relationships/image" Target="../media/image119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07.jpg"/><Relationship Id="rId4" Type="http://schemas.openxmlformats.org/officeDocument/2006/relationships/image" Target="../media/image122.png"/><Relationship Id="rId9" Type="http://schemas.openxmlformats.org/officeDocument/2006/relationships/image" Target="../media/image108.jpg"/><Relationship Id="rId5" Type="http://schemas.openxmlformats.org/officeDocument/2006/relationships/image" Target="../media/image106.jpg"/><Relationship Id="rId6" Type="http://schemas.openxmlformats.org/officeDocument/2006/relationships/image" Target="../media/image110.jpg"/><Relationship Id="rId7" Type="http://schemas.openxmlformats.org/officeDocument/2006/relationships/image" Target="../media/image104.jpg"/><Relationship Id="rId8" Type="http://schemas.openxmlformats.org/officeDocument/2006/relationships/image" Target="../media/image102.jpg"/></Relationships>
</file>

<file path=ppt/slides/_rels/slide36.xml.rels><?xml version="1.0" encoding="UTF-8" standalone="yes"?><Relationships xmlns="http://schemas.openxmlformats.org/package/2006/relationships"><Relationship Id="rId11" Type="http://schemas.openxmlformats.org/officeDocument/2006/relationships/image" Target="../media/image4.jpg"/><Relationship Id="rId10" Type="http://schemas.openxmlformats.org/officeDocument/2006/relationships/image" Target="../media/image121.jpg"/><Relationship Id="rId12" Type="http://schemas.openxmlformats.org/officeDocument/2006/relationships/image" Target="../media/image120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27.jpg"/><Relationship Id="rId4" Type="http://schemas.openxmlformats.org/officeDocument/2006/relationships/image" Target="../media/image130.jpg"/><Relationship Id="rId9" Type="http://schemas.openxmlformats.org/officeDocument/2006/relationships/image" Target="../media/image117.jpg"/><Relationship Id="rId5" Type="http://schemas.openxmlformats.org/officeDocument/2006/relationships/image" Target="../media/image125.png"/><Relationship Id="rId6" Type="http://schemas.openxmlformats.org/officeDocument/2006/relationships/image" Target="../media/image114.jpg"/><Relationship Id="rId7" Type="http://schemas.openxmlformats.org/officeDocument/2006/relationships/image" Target="../media/image115.jpg"/><Relationship Id="rId8" Type="http://schemas.openxmlformats.org/officeDocument/2006/relationships/image" Target="../media/image118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jpg"/><Relationship Id="rId4" Type="http://schemas.openxmlformats.org/officeDocument/2006/relationships/image" Target="../media/image8.jpg"/><Relationship Id="rId5" Type="http://schemas.openxmlformats.org/officeDocument/2006/relationships/image" Target="../media/image3.jpg"/><Relationship Id="rId6" Type="http://schemas.openxmlformats.org/officeDocument/2006/relationships/image" Target="../media/image7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Relationship Id="rId4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Relationship Id="rId4" Type="http://schemas.openxmlformats.org/officeDocument/2006/relationships/image" Target="../media/image13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 txBox="1"/>
          <p:nvPr/>
        </p:nvSpPr>
        <p:spPr>
          <a:xfrm>
            <a:off x="511923" y="411051"/>
            <a:ext cx="10626627" cy="30469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ko-KR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■ 목표</a:t>
            </a:r>
            <a:endParaRPr b="0" i="0" sz="16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ko-KR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&gt; 골드 소비</a:t>
            </a:r>
            <a:endParaRPr b="0" i="0" sz="16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ko-KR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- 챕터에 건물을 빌딩하는 형태로는 기하 급수적으로 골드 소비량을 올리는 형태가 될수 밖에 없다</a:t>
            </a:r>
            <a:endParaRPr b="0" i="0" sz="16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ko-KR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- 지속적인 챕터를 만들어 내야 하며 그 구성은 한계가 명확하다</a:t>
            </a:r>
            <a:endParaRPr b="0" i="0" sz="16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ko-KR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- 골드 소비에 대한 새로운 형태를 제시 하여 콘텐츠 수명을 향상 시킨다</a:t>
            </a:r>
            <a:endParaRPr b="0" i="0" sz="16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ko-KR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&gt; 새로운 목표</a:t>
            </a:r>
            <a:endParaRPr b="0" i="0" sz="16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ko-KR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- 골드를 습득하여 건물을 짓는것만이 게임의 목표였지만 시각적인 만족을 줄 수 있는 새로운 목표를</a:t>
            </a:r>
            <a:endParaRPr b="0" i="0" sz="16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ko-KR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구성한다</a:t>
            </a:r>
            <a:endParaRPr b="0" i="0" sz="16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ko-KR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&gt; 챕터와의 상성</a:t>
            </a:r>
            <a:endParaRPr b="0" i="0" sz="16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ko-KR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- 단순하게 골드를 습득하여 챕터를 늘리고 그에 따른 추가 골드량 상승은 단순하고 지칠수 있는 구성</a:t>
            </a:r>
            <a:endParaRPr b="0" i="0" sz="16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ko-KR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- 추가 골드량을 소비하여 상위의 호화스러운 삶을 사는걸 목표로 구성하여 확실한 목표를 전달</a:t>
            </a:r>
            <a:endParaRPr b="0" i="0" sz="16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ko-KR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- 골드 습득 -&gt; 챕터 상승 (골드량 상승) -&gt; 골드 소비라는 지속적인 목표 상승을 구성</a:t>
            </a:r>
            <a:endParaRPr b="0" i="0" sz="16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8306" y="791639"/>
            <a:ext cx="5762625" cy="3381375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46"/>
          <p:cNvSpPr txBox="1"/>
          <p:nvPr/>
        </p:nvSpPr>
        <p:spPr>
          <a:xfrm>
            <a:off x="568306" y="371194"/>
            <a:ext cx="141096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추가 정의 타입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46"/>
          <p:cNvSpPr txBox="1"/>
          <p:nvPr/>
        </p:nvSpPr>
        <p:spPr>
          <a:xfrm>
            <a:off x="568306" y="4285682"/>
            <a:ext cx="5905784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MANSION_MISSION_TYPE : 맨션 미션 타입 정의 (세부 정의는 11p 에)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MANSION_MOVE_TYPE : 맨션 이동 타입 정의 &gt; 해당 화면으로 이동</a:t>
            </a:r>
            <a:endParaRPr b="1" i="0" sz="14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47"/>
          <p:cNvSpPr txBox="1"/>
          <p:nvPr/>
        </p:nvSpPr>
        <p:spPr>
          <a:xfrm>
            <a:off x="0" y="0"/>
            <a:ext cx="2048959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맨션 퀘스트 타입 구성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73" name="Google Shape;173;p47"/>
          <p:cNvGraphicFramePr/>
          <p:nvPr/>
        </p:nvGraphicFramePr>
        <p:xfrm>
          <a:off x="1966317" y="1538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{433652BF-BD6C-4399-8B7E-5212C3622927}</a:tableStyleId>
              </a:tblPr>
              <a:tblGrid>
                <a:gridCol w="507950"/>
                <a:gridCol w="1957900"/>
                <a:gridCol w="1574300"/>
                <a:gridCol w="2805325"/>
                <a:gridCol w="3212925"/>
              </a:tblGrid>
              <a:tr h="143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INDEX</a:t>
                      </a:r>
                      <a:endParaRPr/>
                    </a:p>
                  </a:txBody>
                  <a:tcPr marT="9000" marB="0" marR="9000" marL="9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MANSION_MISSION_TYPE</a:t>
                      </a:r>
                      <a:endParaRPr/>
                    </a:p>
                  </a:txBody>
                  <a:tcPr marT="9000" marB="0" marR="9000" marL="9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설명</a:t>
                      </a:r>
                      <a:endParaRPr/>
                    </a:p>
                  </a:txBody>
                  <a:tcPr marT="9000" marB="0" marR="9000" marL="9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세부 구성</a:t>
                      </a:r>
                      <a:endParaRPr/>
                    </a:p>
                  </a:txBody>
                  <a:tcPr marT="9000" marB="0" marR="9000" marL="9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관련 목표 값 구성(Value)</a:t>
                      </a:r>
                      <a:endParaRPr/>
                    </a:p>
                  </a:txBody>
                  <a:tcPr marT="9000" marB="0" marR="9000" marL="9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7E6E6"/>
                    </a:solidFill>
                  </a:tcPr>
                </a:tc>
              </a:tr>
              <a:tr h="12947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</a:t>
                      </a:r>
                      <a:endParaRPr/>
                    </a:p>
                  </a:txBody>
                  <a:tcPr marT="9000" marB="0" marR="9000" marL="9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GET_GOLD</a:t>
                      </a:r>
                      <a:endParaRPr/>
                    </a:p>
                  </a:txBody>
                  <a:tcPr marT="9000" marB="0" marR="9000" marL="9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맨션 미션 타입 - 골드 획득</a:t>
                      </a:r>
                      <a:endParaRPr/>
                    </a:p>
                  </a:txBody>
                  <a:tcPr marT="9000" marB="0" marR="9000" marL="9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카운트 적용 위치 (골드 획득)</a:t>
                      </a:r>
                      <a:b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</a:b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- 룰렛 결과</a:t>
                      </a:r>
                      <a:b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</a:b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- 상점에서 상품 구입</a:t>
                      </a:r>
                      <a:b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</a:b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- 챕터 클리어 보상</a:t>
                      </a:r>
                      <a:b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</a:b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- 누적 건물 효과 보상</a:t>
                      </a:r>
                      <a:b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</a:b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- 공격 결과</a:t>
                      </a:r>
                      <a:b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</a:b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- 훔치기 결과</a:t>
                      </a:r>
                      <a:b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</a:b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- 중복 맨션 아이템 획득</a:t>
                      </a:r>
                      <a:b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</a:b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- 맨션 퀘스트 보상</a:t>
                      </a:r>
                      <a:endParaRPr/>
                    </a:p>
                  </a:txBody>
                  <a:tcPr marT="9000" marB="0" marR="9000" marL="9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- 획득 해야하는 골드 값</a:t>
                      </a:r>
                      <a:b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</a:b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- 획득 골드 1당 카운트 1 적용</a:t>
                      </a:r>
                      <a:endParaRPr/>
                    </a:p>
                  </a:txBody>
                  <a:tcPr marT="9000" marB="0" marR="9000" marL="9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54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</a:t>
                      </a:r>
                      <a:endParaRPr/>
                    </a:p>
                  </a:txBody>
                  <a:tcPr marT="9000" marB="0" marR="9000" marL="9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SPEND_GOLD</a:t>
                      </a:r>
                      <a:endParaRPr/>
                    </a:p>
                  </a:txBody>
                  <a:tcPr marT="9000" marB="0" marR="9000" marL="9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맨션 미션 타입 - 골드 소모</a:t>
                      </a:r>
                      <a:endParaRPr/>
                    </a:p>
                  </a:txBody>
                  <a:tcPr marT="9000" marB="0" marR="9000" marL="9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카운트 적용 위치 (골드 소모)</a:t>
                      </a:r>
                      <a:b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</a:b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- 건물 위치 활성화</a:t>
                      </a:r>
                      <a:b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</a:b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- 건물 건설</a:t>
                      </a:r>
                      <a:b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</a:b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- 상점에서 아이템 구매</a:t>
                      </a:r>
                      <a:endParaRPr/>
                    </a:p>
                  </a:txBody>
                  <a:tcPr marT="9000" marB="0" marR="9000" marL="9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- 소모해야하는 골드 값</a:t>
                      </a:r>
                      <a:b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</a:b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- 골드 소모 1당 카운트 1 적용</a:t>
                      </a:r>
                      <a:endParaRPr/>
                    </a:p>
                  </a:txBody>
                  <a:tcPr marT="9000" marB="0" marR="9000" marL="9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54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</a:t>
                      </a:r>
                      <a:endParaRPr/>
                    </a:p>
                  </a:txBody>
                  <a:tcPr marT="9000" marB="0" marR="9000" marL="9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SPEND_SPIN</a:t>
                      </a:r>
                      <a:endParaRPr/>
                    </a:p>
                  </a:txBody>
                  <a:tcPr marT="9000" marB="0" marR="9000" marL="9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맨션 미션 타입 - 스핀 소모</a:t>
                      </a:r>
                      <a:endParaRPr/>
                    </a:p>
                  </a:txBody>
                  <a:tcPr marT="9000" marB="0" marR="9000" marL="9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카운트 적용 위치 (스핀 소모)</a:t>
                      </a:r>
                      <a:b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</a:b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- 룰렛 시도</a:t>
                      </a:r>
                      <a:endParaRPr/>
                    </a:p>
                  </a:txBody>
                  <a:tcPr marT="9000" marB="0" marR="9000" marL="9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- 소모 해야하는 스핀 값</a:t>
                      </a:r>
                      <a:b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</a:b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- 스핀 소모 1당 카운트 1 적용</a:t>
                      </a:r>
                      <a:b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</a:b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※ 배수 시도시 해당 배수만큼 카운트</a:t>
                      </a:r>
                      <a:b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</a:b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(ex. 10배 적용 후 룰렛을 돌리면 카운트 10 적용)</a:t>
                      </a:r>
                      <a:endParaRPr/>
                    </a:p>
                  </a:txBody>
                  <a:tcPr marT="9000" marB="0" marR="9000" marL="9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316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3</a:t>
                      </a:r>
                      <a:endParaRPr/>
                    </a:p>
                  </a:txBody>
                  <a:tcPr marT="9000" marB="0" marR="9000" marL="9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TRY_RAID</a:t>
                      </a:r>
                      <a:endParaRPr/>
                    </a:p>
                  </a:txBody>
                  <a:tcPr marT="9000" marB="0" marR="9000" marL="9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맨션 미션 타입 - 훔치기 시도</a:t>
                      </a:r>
                      <a:endParaRPr/>
                    </a:p>
                  </a:txBody>
                  <a:tcPr marT="9000" marB="0" marR="9000" marL="9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카운트 적용 위치 (훔치기 시도)</a:t>
                      </a:r>
                      <a:b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</a:b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- 룰렛 결과에서 훔치기를 통해 이동한 경우</a:t>
                      </a:r>
                      <a:endParaRPr/>
                    </a:p>
                  </a:txBody>
                  <a:tcPr marT="9000" marB="0" marR="9000" marL="9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- 훔치기를 시도해야하는 횟수</a:t>
                      </a:r>
                      <a:b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</a:b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- 훔치기 시도 1당 카운트 1 적용</a:t>
                      </a:r>
                      <a:b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</a:b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* 땅파는 행위가 아니고 상대 마을로 이동한 횟수</a:t>
                      </a:r>
                      <a:endParaRPr/>
                    </a:p>
                  </a:txBody>
                  <a:tcPr marT="9000" marB="0" marR="9000" marL="9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316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4</a:t>
                      </a:r>
                      <a:endParaRPr/>
                    </a:p>
                  </a:txBody>
                  <a:tcPr marT="9000" marB="0" marR="9000" marL="9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TRY_ATTACK</a:t>
                      </a:r>
                      <a:endParaRPr/>
                    </a:p>
                  </a:txBody>
                  <a:tcPr marT="9000" marB="0" marR="9000" marL="9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맨션 미션 타입 - 공격 시도</a:t>
                      </a:r>
                      <a:endParaRPr/>
                    </a:p>
                  </a:txBody>
                  <a:tcPr marT="9000" marB="0" marR="9000" marL="9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카운트 적용 위치 (공격 시도)</a:t>
                      </a:r>
                      <a:b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</a:b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- 룰렛 결과에서 공격을 통해 이동한 경우</a:t>
                      </a:r>
                      <a:endParaRPr/>
                    </a:p>
                  </a:txBody>
                  <a:tcPr marT="9000" marB="0" marR="9000" marL="9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- 공격 시도 해야하는 횟수</a:t>
                      </a:r>
                      <a:b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</a:b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- 공격 시도 1당 카운트 1 적용</a:t>
                      </a:r>
                      <a:b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</a:b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* 상대 마을로 이동 시 카운트</a:t>
                      </a:r>
                      <a:endParaRPr/>
                    </a:p>
                  </a:txBody>
                  <a:tcPr marT="9000" marB="0" marR="9000" marL="9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316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5</a:t>
                      </a:r>
                      <a:endParaRPr/>
                    </a:p>
                  </a:txBody>
                  <a:tcPr marT="9000" marB="0" marR="9000" marL="9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TRY_SUPPERATTACK</a:t>
                      </a:r>
                      <a:endParaRPr/>
                    </a:p>
                  </a:txBody>
                  <a:tcPr marT="9000" marB="0" marR="9000" marL="9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맨션 미션 타입 - 슈퍼 어택 시도</a:t>
                      </a:r>
                      <a:endParaRPr/>
                    </a:p>
                  </a:txBody>
                  <a:tcPr marT="9000" marB="0" marR="9000" marL="9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카운트 적용 위치 (슈퍼어택 시도)</a:t>
                      </a:r>
                      <a:b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</a:b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- 룰렛 결과에서 슈퍼어택을 통해 이동한 경우</a:t>
                      </a:r>
                      <a:endParaRPr/>
                    </a:p>
                  </a:txBody>
                  <a:tcPr marT="9000" marB="0" marR="9000" marL="9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- 슈퍼어택 시도 해야하는 횟수</a:t>
                      </a:r>
                      <a:b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</a:b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- 슈퍼어택 시도 1당 카운트 1 적용</a:t>
                      </a:r>
                      <a:b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</a:b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* 슈퍼어택 씬으로 이동 시 카운트</a:t>
                      </a:r>
                      <a:endParaRPr/>
                    </a:p>
                  </a:txBody>
                  <a:tcPr marT="9000" marB="0" marR="9000" marL="9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54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6</a:t>
                      </a:r>
                      <a:endParaRPr/>
                    </a:p>
                  </a:txBody>
                  <a:tcPr marT="9000" marB="0" marR="9000" marL="9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COMPLETE_CHAPTER</a:t>
                      </a:r>
                      <a:endParaRPr/>
                    </a:p>
                  </a:txBody>
                  <a:tcPr marT="9000" marB="0" marR="9000" marL="9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맨션 미션 타입 - 챕터 완료</a:t>
                      </a:r>
                      <a:endParaRPr/>
                    </a:p>
                  </a:txBody>
                  <a:tcPr marT="9000" marB="0" marR="9000" marL="9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카운트 적용 위치 (챕터 완료)</a:t>
                      </a:r>
                      <a:b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</a:b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- 해당 챕터의 마지막 건물을 건설하여 완성한 경우</a:t>
                      </a:r>
                      <a:b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</a:br>
                      <a:r>
                        <a:rPr b="1" i="0" lang="ko-KR" sz="1000" u="none" cap="none" strike="noStrike">
                          <a:solidFill>
                            <a:srgbClr val="FF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※ 이미 완성이 되어 있는 경우 바로 완료 처리</a:t>
                      </a:r>
                      <a:endParaRPr b="0" i="0" sz="10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000" marB="0" marR="9000" marL="9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- 완료 목표 챕터 번호</a:t>
                      </a:r>
                      <a:b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</a:b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[ChapterInfo 테이블 : ChapterNumber 컬럼] 정보 참조</a:t>
                      </a:r>
                      <a:b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</a:b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- 해당 챕터의 마지막 건물의 완성 여부</a:t>
                      </a:r>
                      <a:b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</a:br>
                      <a:r>
                        <a:rPr b="1" i="0" lang="ko-KR" sz="1000" u="none" cap="none" strike="noStrike">
                          <a:solidFill>
                            <a:srgbClr val="FF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※ 이미 완성이 되어 있는 경우 바로 완료 처리</a:t>
                      </a:r>
                      <a:endParaRPr b="0" i="0" sz="10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000" marB="0" marR="9000" marL="9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54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7</a:t>
                      </a:r>
                      <a:endParaRPr/>
                    </a:p>
                  </a:txBody>
                  <a:tcPr marT="9000" marB="0" marR="9000" marL="9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BUILDING</a:t>
                      </a:r>
                      <a:endParaRPr/>
                    </a:p>
                  </a:txBody>
                  <a:tcPr marT="9000" marB="0" marR="9000" marL="9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맨션 미션 타입 - 건물 건설(수리)</a:t>
                      </a:r>
                      <a:endParaRPr/>
                    </a:p>
                  </a:txBody>
                  <a:tcPr marT="9000" marB="0" marR="9000" marL="9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카운트 적용 위치 (건물 건설 &amp; 수리)</a:t>
                      </a:r>
                      <a:b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</a:b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- 건물 건설을 시도할 경우</a:t>
                      </a:r>
                      <a:b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</a:b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- 건물 수리를 시도할 경우</a:t>
                      </a:r>
                      <a:endParaRPr/>
                    </a:p>
                  </a:txBody>
                  <a:tcPr marT="9000" marB="0" marR="9000" marL="9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- 건물 건설 횟수</a:t>
                      </a:r>
                      <a:b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</a:b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- 건물 수리 횟수</a:t>
                      </a:r>
                      <a:b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</a:br>
                      <a:r>
                        <a:rPr b="1" i="0" lang="ko-KR" sz="1000" u="none" cap="none" strike="noStrike">
                          <a:solidFill>
                            <a:srgbClr val="FF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※ 수리의 경우 해당 미션 수령 전 모든 건물의 건설이</a:t>
                      </a:r>
                      <a:br>
                        <a:rPr b="1" i="0" lang="ko-KR" sz="1000" u="none" cap="none" strike="noStrike">
                          <a:solidFill>
                            <a:srgbClr val="FF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</a:br>
                      <a:r>
                        <a:rPr b="1" i="0" lang="ko-KR" sz="1000" u="none" cap="none" strike="noStrike">
                          <a:solidFill>
                            <a:srgbClr val="FF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끝난 유저에 대한 대비</a:t>
                      </a:r>
                      <a:endParaRPr b="0" i="0" sz="10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000" marB="0" marR="9000" marL="9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316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8</a:t>
                      </a:r>
                      <a:endParaRPr/>
                    </a:p>
                  </a:txBody>
                  <a:tcPr marT="9000" marB="0" marR="9000" marL="9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PLACEMENT_MANSION_ITEM</a:t>
                      </a:r>
                      <a:endParaRPr/>
                    </a:p>
                  </a:txBody>
                  <a:tcPr marT="9000" marB="0" marR="9000" marL="9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맨션 미션 타입 - 맨션 가구 배치</a:t>
                      </a:r>
                      <a:endParaRPr/>
                    </a:p>
                  </a:txBody>
                  <a:tcPr marT="9000" marB="0" marR="9000" marL="9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카운트 적용 위치 (맨션가구 배치)</a:t>
                      </a:r>
                      <a:b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</a:b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- 맨션 가구를 배치할 경우</a:t>
                      </a:r>
                      <a:endParaRPr/>
                    </a:p>
                  </a:txBody>
                  <a:tcPr marT="9000" marB="0" marR="9000" marL="9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- 맨션 가구 배치 횟수</a:t>
                      </a:r>
                      <a:b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</a:b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※ 기존 배치된 가구를 변경하는 경우도 카운트</a:t>
                      </a:r>
                      <a:b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</a:b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※ 이미 배치된 가구를 재선택하여 재배치하는 경우도 카운트</a:t>
                      </a:r>
                      <a:endParaRPr/>
                    </a:p>
                  </a:txBody>
                  <a:tcPr marT="9000" marB="0" marR="9000" marL="9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316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9</a:t>
                      </a:r>
                      <a:endParaRPr/>
                    </a:p>
                  </a:txBody>
                  <a:tcPr marT="9000" marB="0" marR="9000" marL="9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GET_MANSION_ITEM</a:t>
                      </a:r>
                      <a:endParaRPr/>
                    </a:p>
                  </a:txBody>
                  <a:tcPr marT="9000" marB="0" marR="9000" marL="9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맨션 미션 타입 - 맨션 가구 획득</a:t>
                      </a:r>
                      <a:endParaRPr/>
                    </a:p>
                  </a:txBody>
                  <a:tcPr marT="9000" marB="0" marR="9000" marL="9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카운트 적용 위치 (맨션가구 획득)</a:t>
                      </a:r>
                      <a:b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</a:b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- 랜덤 박스 오픈</a:t>
                      </a:r>
                      <a:endParaRPr/>
                    </a:p>
                  </a:txBody>
                  <a:tcPr marT="9000" marB="0" marR="9000" marL="9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- 새로운 맨션 가구 획득 시</a:t>
                      </a:r>
                      <a:b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</a:b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※ 현재는 랜덤 박스로만 획득 가능한 구조</a:t>
                      </a:r>
                      <a:b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</a:b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 (추후 획득 구조 확장 시 같이 확장 필요)</a:t>
                      </a:r>
                      <a:endParaRPr/>
                    </a:p>
                  </a:txBody>
                  <a:tcPr marT="9000" marB="0" marR="9000" marL="9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3976" y="235052"/>
            <a:ext cx="4248985" cy="46417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29168" y="126897"/>
            <a:ext cx="2828056" cy="48580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4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308413" y="235052"/>
            <a:ext cx="2779117" cy="4749903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48"/>
          <p:cNvSpPr/>
          <p:nvPr/>
        </p:nvSpPr>
        <p:spPr>
          <a:xfrm>
            <a:off x="1544910" y="1582002"/>
            <a:ext cx="863993" cy="354953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2" name="Google Shape;182;p48"/>
          <p:cNvSpPr/>
          <p:nvPr/>
        </p:nvSpPr>
        <p:spPr>
          <a:xfrm>
            <a:off x="6136574" y="235052"/>
            <a:ext cx="441207" cy="354953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3" name="Google Shape;183;p48"/>
          <p:cNvSpPr/>
          <p:nvPr/>
        </p:nvSpPr>
        <p:spPr>
          <a:xfrm>
            <a:off x="7606935" y="795490"/>
            <a:ext cx="972149" cy="354953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4" name="Google Shape;184;p48"/>
          <p:cNvSpPr/>
          <p:nvPr/>
        </p:nvSpPr>
        <p:spPr>
          <a:xfrm>
            <a:off x="8640392" y="795490"/>
            <a:ext cx="972149" cy="354953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5" name="Google Shape;185;p48"/>
          <p:cNvSpPr/>
          <p:nvPr/>
        </p:nvSpPr>
        <p:spPr>
          <a:xfrm>
            <a:off x="8113832" y="1179940"/>
            <a:ext cx="1055188" cy="226074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6" name="Google Shape;186;p48"/>
          <p:cNvSpPr txBox="1"/>
          <p:nvPr/>
        </p:nvSpPr>
        <p:spPr>
          <a:xfrm>
            <a:off x="10238719" y="1759478"/>
            <a:ext cx="1899879" cy="4154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이미지 버튼으로 구성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48"/>
          <p:cNvSpPr/>
          <p:nvPr/>
        </p:nvSpPr>
        <p:spPr>
          <a:xfrm>
            <a:off x="9067657" y="1839756"/>
            <a:ext cx="666279" cy="354953"/>
          </a:xfrm>
          <a:prstGeom prst="rect">
            <a:avLst/>
          </a:prstGeom>
          <a:solidFill>
            <a:srgbClr val="F4B183">
              <a:alpha val="41960"/>
            </a:srgbClr>
          </a:solidFill>
          <a:ln cap="flat" cmpd="sng" w="28575">
            <a:solidFill>
              <a:srgbClr val="00206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88" name="Google Shape;188;p48"/>
          <p:cNvCxnSpPr>
            <a:stCxn id="187" idx="3"/>
            <a:endCxn id="186" idx="1"/>
          </p:cNvCxnSpPr>
          <p:nvPr/>
        </p:nvCxnSpPr>
        <p:spPr>
          <a:xfrm flipH="1" rot="10800000">
            <a:off x="9733936" y="1967133"/>
            <a:ext cx="504900" cy="50100"/>
          </a:xfrm>
          <a:prstGeom prst="straightConnector1">
            <a:avLst/>
          </a:prstGeom>
          <a:noFill/>
          <a:ln cap="flat" cmpd="sng" w="28575">
            <a:solidFill>
              <a:srgbClr val="002060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189" name="Google Shape;189;p4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33976" y="4984955"/>
            <a:ext cx="4476750" cy="1762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"/>
          <p:cNvSpPr txBox="1"/>
          <p:nvPr/>
        </p:nvSpPr>
        <p:spPr>
          <a:xfrm>
            <a:off x="2666824" y="431354"/>
            <a:ext cx="7404591" cy="10772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ko-KR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■ 마이 맨션</a:t>
            </a:r>
            <a:endParaRPr b="0" i="0" sz="16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ko-KR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&gt; 카메라 액션</a:t>
            </a:r>
            <a:endParaRPr b="0" i="0" sz="16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ko-KR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- 좌우 터치 후 슬라이드 액션으로 각 방을 확인 할 수 있도록 처리</a:t>
            </a:r>
            <a:endParaRPr b="0" i="0" sz="16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ko-KR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- 각방의 끝에서는 해당 방향으로 이동하지 않도록 처리</a:t>
            </a:r>
            <a:endParaRPr b="0" i="0" sz="16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미국 집 오픈구조에 대한 이미지 검색결과" id="195" name="Google Shape;195;p5"/>
          <p:cNvPicPr preferRelativeResize="0"/>
          <p:nvPr/>
        </p:nvPicPr>
        <p:blipFill rotWithShape="1">
          <a:blip r:embed="rId3">
            <a:alphaModFix/>
          </a:blip>
          <a:srcRect b="24244" l="0" r="0" t="0"/>
          <a:stretch/>
        </p:blipFill>
        <p:spPr>
          <a:xfrm>
            <a:off x="1609204" y="2196601"/>
            <a:ext cx="4510945" cy="2278171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5"/>
          <p:cNvSpPr/>
          <p:nvPr/>
        </p:nvSpPr>
        <p:spPr>
          <a:xfrm>
            <a:off x="532759" y="2196601"/>
            <a:ext cx="1382464" cy="2278171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7" name="Google Shape;197;p5"/>
          <p:cNvSpPr/>
          <p:nvPr/>
        </p:nvSpPr>
        <p:spPr>
          <a:xfrm>
            <a:off x="6120811" y="2196601"/>
            <a:ext cx="1489917" cy="2278171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미국 차고에 대한 이미지 검색결과" id="198" name="Google Shape;198;p5"/>
          <p:cNvPicPr preferRelativeResize="0"/>
          <p:nvPr/>
        </p:nvPicPr>
        <p:blipFill rotWithShape="1">
          <a:blip r:embed="rId4">
            <a:alphaModFix/>
          </a:blip>
          <a:srcRect b="0" l="3042" r="49644" t="6449"/>
          <a:stretch/>
        </p:blipFill>
        <p:spPr>
          <a:xfrm>
            <a:off x="5862132" y="2189674"/>
            <a:ext cx="1767109" cy="228509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미국 보트에 대한 이미지 검색결과" id="199" name="Google Shape;199;p5"/>
          <p:cNvPicPr preferRelativeResize="0"/>
          <p:nvPr/>
        </p:nvPicPr>
        <p:blipFill rotWithShape="1">
          <a:blip r:embed="rId5">
            <a:alphaModFix/>
          </a:blip>
          <a:srcRect b="12417" l="40957" r="24002" t="1272"/>
          <a:stretch/>
        </p:blipFill>
        <p:spPr>
          <a:xfrm>
            <a:off x="532759" y="2522556"/>
            <a:ext cx="1752741" cy="287828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바다펜션에 대한 이미지 검색결과" id="200" name="Google Shape;200;p5"/>
          <p:cNvPicPr preferRelativeResize="0"/>
          <p:nvPr/>
        </p:nvPicPr>
        <p:blipFill rotWithShape="1">
          <a:blip r:embed="rId6">
            <a:alphaModFix/>
          </a:blip>
          <a:srcRect b="0" l="34964" r="1915" t="81764"/>
          <a:stretch/>
        </p:blipFill>
        <p:spPr>
          <a:xfrm>
            <a:off x="1922228" y="4474772"/>
            <a:ext cx="5707014" cy="914551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5"/>
          <p:cNvSpPr/>
          <p:nvPr/>
        </p:nvSpPr>
        <p:spPr>
          <a:xfrm>
            <a:off x="2289002" y="2189677"/>
            <a:ext cx="1774425" cy="3211163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2" name="Google Shape;202;p5"/>
          <p:cNvSpPr/>
          <p:nvPr/>
        </p:nvSpPr>
        <p:spPr>
          <a:xfrm>
            <a:off x="2513797" y="2292388"/>
            <a:ext cx="551447" cy="476250"/>
          </a:xfrm>
          <a:prstGeom prst="ellipse">
            <a:avLst/>
          </a:prstGeom>
          <a:solidFill>
            <a:schemeClr val="accent4"/>
          </a:solidFill>
          <a:ln cap="flat" cmpd="sng" w="12700">
            <a:solidFill>
              <a:srgbClr val="BA8C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3" name="Google Shape;203;p5"/>
          <p:cNvSpPr/>
          <p:nvPr/>
        </p:nvSpPr>
        <p:spPr>
          <a:xfrm>
            <a:off x="4286795" y="2292388"/>
            <a:ext cx="551447" cy="476250"/>
          </a:xfrm>
          <a:prstGeom prst="ellipse">
            <a:avLst/>
          </a:prstGeom>
          <a:solidFill>
            <a:schemeClr val="accent4"/>
          </a:solidFill>
          <a:ln cap="flat" cmpd="sng" w="12700">
            <a:solidFill>
              <a:srgbClr val="BA8C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p5"/>
          <p:cNvSpPr/>
          <p:nvPr/>
        </p:nvSpPr>
        <p:spPr>
          <a:xfrm>
            <a:off x="6043391" y="2292388"/>
            <a:ext cx="551447" cy="476250"/>
          </a:xfrm>
          <a:prstGeom prst="ellipse">
            <a:avLst/>
          </a:prstGeom>
          <a:solidFill>
            <a:schemeClr val="accent4"/>
          </a:solidFill>
          <a:ln cap="flat" cmpd="sng" w="12700">
            <a:solidFill>
              <a:srgbClr val="BA8C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5" name="Google Shape;205;p5"/>
          <p:cNvSpPr/>
          <p:nvPr/>
        </p:nvSpPr>
        <p:spPr>
          <a:xfrm>
            <a:off x="717858" y="2292388"/>
            <a:ext cx="551447" cy="476250"/>
          </a:xfrm>
          <a:prstGeom prst="ellipse">
            <a:avLst/>
          </a:prstGeom>
          <a:solidFill>
            <a:schemeClr val="accent4"/>
          </a:solidFill>
          <a:ln cap="flat" cmpd="sng" w="12700">
            <a:solidFill>
              <a:srgbClr val="BA8C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슬라이드 아이콘 png 이미지 검색결과&quot;" id="206" name="Google Shape;206;p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017013" y="2968485"/>
            <a:ext cx="2318402" cy="23184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6"/>
          <p:cNvSpPr txBox="1"/>
          <p:nvPr/>
        </p:nvSpPr>
        <p:spPr>
          <a:xfrm>
            <a:off x="2666824" y="431354"/>
            <a:ext cx="6777817" cy="30469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ko-KR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■ 마이 맨션</a:t>
            </a:r>
            <a:endParaRPr b="0" i="0" sz="16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ko-KR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&gt; 다른 위치 퀵 이동</a:t>
            </a:r>
            <a:endParaRPr b="0" i="0" sz="16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ko-KR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- 해당 위치에서 다른 위치로 이동하기 위한 퀵 아이콘 제작</a:t>
            </a:r>
            <a:endParaRPr b="0" i="0" sz="16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ko-KR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* 방별로 제작 필요</a:t>
            </a:r>
            <a:endParaRPr b="0" i="0" sz="16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ko-KR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- 해당 아이콘 클릭 시 위치로 자동 이동 진행</a:t>
            </a:r>
            <a:endParaRPr b="0" i="0" sz="16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ko-KR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&gt; 입장 터치 영역을 클릭 할 경우 세부 방으로 이동</a:t>
            </a:r>
            <a:endParaRPr b="0" i="0" sz="16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ko-KR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&gt; 상단에 현재 방의 별 개수를 공유 </a:t>
            </a:r>
            <a:endParaRPr b="0" i="0" sz="16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ko-KR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&gt; 오픈 조건이 달성되지 않은 방은 잠금 처리</a:t>
            </a:r>
            <a:endParaRPr b="0" i="0" sz="16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ko-KR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- 해당 방 클릭 시 오픈 조건 팝업으로 노출</a:t>
            </a:r>
            <a:endParaRPr b="0" i="0" sz="16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미국 집 오픈구조에 대한 이미지 검색결과" id="212" name="Google Shape;212;p6"/>
          <p:cNvPicPr preferRelativeResize="0"/>
          <p:nvPr/>
        </p:nvPicPr>
        <p:blipFill rotWithShape="1">
          <a:blip r:embed="rId3">
            <a:alphaModFix/>
          </a:blip>
          <a:srcRect b="24244" l="15003" r="45581" t="0"/>
          <a:stretch/>
        </p:blipFill>
        <p:spPr>
          <a:xfrm>
            <a:off x="228599" y="859117"/>
            <a:ext cx="3149601" cy="403561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바다펜션에 대한 이미지 검색결과" id="213" name="Google Shape;213;p6"/>
          <p:cNvPicPr preferRelativeResize="0"/>
          <p:nvPr/>
        </p:nvPicPr>
        <p:blipFill rotWithShape="1">
          <a:blip r:embed="rId4">
            <a:alphaModFix/>
          </a:blip>
          <a:srcRect b="0" l="38987" r="41489" t="81764"/>
          <a:stretch/>
        </p:blipFill>
        <p:spPr>
          <a:xfrm>
            <a:off x="228601" y="4894733"/>
            <a:ext cx="3127102" cy="1620061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6"/>
          <p:cNvSpPr/>
          <p:nvPr/>
        </p:nvSpPr>
        <p:spPr>
          <a:xfrm>
            <a:off x="233919" y="846852"/>
            <a:ext cx="3143266" cy="5688344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5" name="Google Shape;215;p6"/>
          <p:cNvSpPr/>
          <p:nvPr/>
        </p:nvSpPr>
        <p:spPr>
          <a:xfrm>
            <a:off x="264876" y="859117"/>
            <a:ext cx="510873" cy="441209"/>
          </a:xfrm>
          <a:prstGeom prst="ellipse">
            <a:avLst/>
          </a:prstGeom>
          <a:solidFill>
            <a:schemeClr val="accent4"/>
          </a:solidFill>
          <a:ln cap="flat" cmpd="sng" w="12700">
            <a:solidFill>
              <a:srgbClr val="BA8C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6" name="Google Shape;216;p6"/>
          <p:cNvSpPr/>
          <p:nvPr/>
        </p:nvSpPr>
        <p:spPr>
          <a:xfrm>
            <a:off x="235003" y="2693366"/>
            <a:ext cx="3165626" cy="1942901"/>
          </a:xfrm>
          <a:custGeom>
            <a:rect b="b" l="l" r="r" t="t"/>
            <a:pathLst>
              <a:path extrusionOk="0" h="1942901" w="3165626">
                <a:moveTo>
                  <a:pt x="0" y="406201"/>
                </a:moveTo>
                <a:lnTo>
                  <a:pt x="3148889" y="0"/>
                </a:lnTo>
                <a:lnTo>
                  <a:pt x="3160877" y="1942901"/>
                </a:lnTo>
                <a:lnTo>
                  <a:pt x="3165626" y="1886386"/>
                </a:lnTo>
                <a:lnTo>
                  <a:pt x="7951" y="1657786"/>
                </a:lnTo>
                <a:cubicBezTo>
                  <a:pt x="5301" y="1240591"/>
                  <a:pt x="2650" y="823396"/>
                  <a:pt x="0" y="406201"/>
                </a:cubicBezTo>
                <a:close/>
              </a:path>
            </a:pathLst>
          </a:custGeom>
          <a:solidFill>
            <a:schemeClr val="accent4">
              <a:alpha val="66274"/>
            </a:schemeClr>
          </a:solidFill>
          <a:ln cap="flat" cmpd="sng" w="12700">
            <a:solidFill>
              <a:srgbClr val="BA8C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7" name="Google Shape;217;p6"/>
          <p:cNvSpPr txBox="1"/>
          <p:nvPr/>
        </p:nvSpPr>
        <p:spPr>
          <a:xfrm>
            <a:off x="951232" y="3480150"/>
            <a:ext cx="173316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입장 터치 영역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차 아이콘 png 이미지 검색결과&quot;" id="218" name="Google Shape;218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796661" y="5153199"/>
            <a:ext cx="559042" cy="55904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보트 아이콘 png 이미지 검색결과&quot;" id="219" name="Google Shape;219;p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35003" y="4634035"/>
            <a:ext cx="701907" cy="70190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방 아이콘 png 이미지 검색결과&quot;" id="220" name="Google Shape;220;p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796661" y="4594157"/>
            <a:ext cx="559042" cy="55904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별 아이콘 png 이미지 검색결과&quot;" id="221" name="Google Shape;221;p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06706" y="859117"/>
            <a:ext cx="518080" cy="51808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6"/>
          <p:cNvSpPr txBox="1"/>
          <p:nvPr/>
        </p:nvSpPr>
        <p:spPr>
          <a:xfrm>
            <a:off x="1415301" y="942810"/>
            <a:ext cx="8326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X 999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미국 집 오픈구조에 대한 이미지 검색결과" id="223" name="Google Shape;223;p6"/>
          <p:cNvPicPr preferRelativeResize="0"/>
          <p:nvPr/>
        </p:nvPicPr>
        <p:blipFill rotWithShape="1">
          <a:blip r:embed="rId3">
            <a:alphaModFix/>
          </a:blip>
          <a:srcRect b="24244" l="0" r="0" t="0"/>
          <a:stretch/>
        </p:blipFill>
        <p:spPr>
          <a:xfrm>
            <a:off x="5770584" y="3908726"/>
            <a:ext cx="3745487" cy="1891590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6"/>
          <p:cNvSpPr/>
          <p:nvPr/>
        </p:nvSpPr>
        <p:spPr>
          <a:xfrm>
            <a:off x="4876800" y="3908726"/>
            <a:ext cx="1147875" cy="189159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5" name="Google Shape;225;p6"/>
          <p:cNvSpPr/>
          <p:nvPr/>
        </p:nvSpPr>
        <p:spPr>
          <a:xfrm>
            <a:off x="9516620" y="3908726"/>
            <a:ext cx="1237094" cy="189159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미국 차고에 대한 이미지 검색결과" id="226" name="Google Shape;226;p6"/>
          <p:cNvPicPr preferRelativeResize="0"/>
          <p:nvPr/>
        </p:nvPicPr>
        <p:blipFill rotWithShape="1">
          <a:blip r:embed="rId9">
            <a:alphaModFix/>
          </a:blip>
          <a:srcRect b="0" l="3042" r="49644" t="6449"/>
          <a:stretch/>
        </p:blipFill>
        <p:spPr>
          <a:xfrm>
            <a:off x="9301836" y="3902974"/>
            <a:ext cx="1467250" cy="189734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미국 보트에 대한 이미지 검색결과" id="227" name="Google Shape;227;p6"/>
          <p:cNvPicPr preferRelativeResize="0"/>
          <p:nvPr/>
        </p:nvPicPr>
        <p:blipFill rotWithShape="1">
          <a:blip r:embed="rId10">
            <a:alphaModFix/>
          </a:blip>
          <a:srcRect b="12417" l="40957" r="24002" t="1272"/>
          <a:stretch/>
        </p:blipFill>
        <p:spPr>
          <a:xfrm>
            <a:off x="4876800" y="4179370"/>
            <a:ext cx="1455320" cy="238987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바다펜션에 대한 이미지 검색결과" id="228" name="Google Shape;228;p6"/>
          <p:cNvPicPr preferRelativeResize="0"/>
          <p:nvPr/>
        </p:nvPicPr>
        <p:blipFill rotWithShape="1">
          <a:blip r:embed="rId4">
            <a:alphaModFix/>
          </a:blip>
          <a:srcRect b="0" l="34964" r="1915" t="81764"/>
          <a:stretch/>
        </p:blipFill>
        <p:spPr>
          <a:xfrm>
            <a:off x="6030491" y="5800316"/>
            <a:ext cx="4738596" cy="759362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6"/>
          <p:cNvSpPr/>
          <p:nvPr/>
        </p:nvSpPr>
        <p:spPr>
          <a:xfrm>
            <a:off x="9287700" y="3882750"/>
            <a:ext cx="1473324" cy="2666264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0" name="Google Shape;230;p6"/>
          <p:cNvSpPr/>
          <p:nvPr/>
        </p:nvSpPr>
        <p:spPr>
          <a:xfrm>
            <a:off x="9452338" y="3988259"/>
            <a:ext cx="457872" cy="395436"/>
          </a:xfrm>
          <a:prstGeom prst="ellipse">
            <a:avLst/>
          </a:prstGeom>
          <a:solidFill>
            <a:schemeClr val="accent4"/>
          </a:solidFill>
          <a:ln cap="flat" cmpd="sng" w="12700">
            <a:solidFill>
              <a:srgbClr val="BA8C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자물쇠 아이콘 png 이미지 검색결과&quot;" id="231" name="Google Shape;231;p6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9539102" y="4719523"/>
            <a:ext cx="992718" cy="99271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방 아이콘 png 이미지 검색결과&quot;" id="232" name="Google Shape;232;p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678897" y="5498476"/>
            <a:ext cx="559042" cy="55904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자물쇠 아이콘 png 이미지 검색결과&quot;" id="233" name="Google Shape;233;p6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8701326" y="5517028"/>
            <a:ext cx="540490" cy="5404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6"/>
          <p:cNvPicPr preferRelativeResize="0"/>
          <p:nvPr/>
        </p:nvPicPr>
        <p:blipFill rotWithShape="1">
          <a:blip r:embed="rId13">
            <a:alphaModFix/>
          </a:blip>
          <a:srcRect b="90100" l="84056" r="2009" t="4125"/>
          <a:stretch/>
        </p:blipFill>
        <p:spPr>
          <a:xfrm>
            <a:off x="2872981" y="956542"/>
            <a:ext cx="406401" cy="35560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6"/>
          <p:cNvSpPr/>
          <p:nvPr/>
        </p:nvSpPr>
        <p:spPr>
          <a:xfrm>
            <a:off x="560015" y="5810268"/>
            <a:ext cx="727886" cy="613184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슬롯</a:t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6" name="Google Shape;236;p6"/>
          <p:cNvSpPr/>
          <p:nvPr/>
        </p:nvSpPr>
        <p:spPr>
          <a:xfrm>
            <a:off x="1482387" y="5810268"/>
            <a:ext cx="727886" cy="613184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챕터</a:t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7" name="Google Shape;237;p6"/>
          <p:cNvSpPr/>
          <p:nvPr/>
        </p:nvSpPr>
        <p:spPr>
          <a:xfrm>
            <a:off x="2412984" y="5810268"/>
            <a:ext cx="727886" cy="613184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친구 맨션</a:t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랭킹 아이콘 png 이미지 검색결과&quot;" id="238" name="Google Shape;238;p6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2796661" y="1409567"/>
            <a:ext cx="520994" cy="5209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7"/>
          <p:cNvSpPr txBox="1"/>
          <p:nvPr/>
        </p:nvSpPr>
        <p:spPr>
          <a:xfrm>
            <a:off x="2666824" y="431354"/>
            <a:ext cx="8242962" cy="132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ko-KR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■ 마이멘션 (방)</a:t>
            </a:r>
            <a:endParaRPr b="0" i="0" sz="16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ko-KR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&gt; 세부 구성</a:t>
            </a:r>
            <a:endParaRPr b="0" i="0" sz="16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ko-KR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- 모든 내부 방은 2개의 카메라를 합친 영역을 사용한다</a:t>
            </a:r>
            <a:endParaRPr b="0" i="0" sz="16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ko-KR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- 각 내부별로 외형과 오브젝트로 구분되어 구성된다</a:t>
            </a:r>
            <a:endParaRPr b="0" i="0" sz="16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ko-KR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- 천장, 바닥, 벽은 외형으로 구분되며 오브젝트는 각 방 별로 별도 구성된다</a:t>
            </a:r>
            <a:endParaRPr b="0" i="0" sz="16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44" name="Google Shape;244;p7"/>
          <p:cNvGrpSpPr/>
          <p:nvPr/>
        </p:nvGrpSpPr>
        <p:grpSpPr>
          <a:xfrm>
            <a:off x="214955" y="643739"/>
            <a:ext cx="2734191" cy="1237224"/>
            <a:chOff x="374009" y="1881699"/>
            <a:chExt cx="7096483" cy="3211165"/>
          </a:xfrm>
        </p:grpSpPr>
        <p:pic>
          <p:nvPicPr>
            <p:cNvPr descr="미국 집 오픈구조에 대한 이미지 검색결과" id="245" name="Google Shape;245;p7"/>
            <p:cNvPicPr preferRelativeResize="0"/>
            <p:nvPr/>
          </p:nvPicPr>
          <p:blipFill rotWithShape="1">
            <a:blip r:embed="rId3">
              <a:alphaModFix/>
            </a:blip>
            <a:srcRect b="24244" l="0" r="0" t="0"/>
            <a:stretch/>
          </p:blipFill>
          <p:spPr>
            <a:xfrm>
              <a:off x="1450454" y="1888626"/>
              <a:ext cx="4510945" cy="227817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6" name="Google Shape;246;p7"/>
            <p:cNvSpPr/>
            <p:nvPr/>
          </p:nvSpPr>
          <p:spPr>
            <a:xfrm>
              <a:off x="374009" y="1888626"/>
              <a:ext cx="1382464" cy="2278171"/>
            </a:xfrm>
            <a:prstGeom prst="rect">
              <a:avLst/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47" name="Google Shape;247;p7"/>
            <p:cNvSpPr/>
            <p:nvPr/>
          </p:nvSpPr>
          <p:spPr>
            <a:xfrm>
              <a:off x="5962061" y="1888626"/>
              <a:ext cx="1489917" cy="2278171"/>
            </a:xfrm>
            <a:prstGeom prst="rect">
              <a:avLst/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descr="미국 차고에 대한 이미지 검색결과" id="248" name="Google Shape;248;p7"/>
            <p:cNvPicPr preferRelativeResize="0"/>
            <p:nvPr/>
          </p:nvPicPr>
          <p:blipFill rotWithShape="1">
            <a:blip r:embed="rId4">
              <a:alphaModFix/>
            </a:blip>
            <a:srcRect b="0" l="3042" r="49644" t="6449"/>
            <a:stretch/>
          </p:blipFill>
          <p:spPr>
            <a:xfrm>
              <a:off x="5703382" y="1881699"/>
              <a:ext cx="1767109" cy="22850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바다펜션에 대한 이미지 검색결과" id="249" name="Google Shape;249;p7"/>
            <p:cNvPicPr preferRelativeResize="0"/>
            <p:nvPr/>
          </p:nvPicPr>
          <p:blipFill rotWithShape="1">
            <a:blip r:embed="rId5">
              <a:alphaModFix/>
            </a:blip>
            <a:srcRect b="0" l="34964" r="1915" t="81764"/>
            <a:stretch/>
          </p:blipFill>
          <p:spPr>
            <a:xfrm>
              <a:off x="1763478" y="4166797"/>
              <a:ext cx="5707014" cy="9145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미국 보트에 대한 이미지 검색결과" id="250" name="Google Shape;250;p7"/>
            <p:cNvPicPr preferRelativeResize="0"/>
            <p:nvPr/>
          </p:nvPicPr>
          <p:blipFill rotWithShape="1">
            <a:blip r:embed="rId6">
              <a:alphaModFix/>
            </a:blip>
            <a:srcRect b="12417" l="48330" r="24002" t="1272"/>
            <a:stretch/>
          </p:blipFill>
          <p:spPr>
            <a:xfrm>
              <a:off x="378815" y="2214581"/>
              <a:ext cx="1384001" cy="287828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51" name="Google Shape;251;p7"/>
          <p:cNvSpPr/>
          <p:nvPr/>
        </p:nvSpPr>
        <p:spPr>
          <a:xfrm>
            <a:off x="792075" y="643739"/>
            <a:ext cx="681213" cy="1232786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52" name="Google Shape;252;p7"/>
          <p:cNvCxnSpPr>
            <a:stCxn id="251" idx="2"/>
          </p:cNvCxnSpPr>
          <p:nvPr/>
        </p:nvCxnSpPr>
        <p:spPr>
          <a:xfrm>
            <a:off x="1132682" y="1876525"/>
            <a:ext cx="380700" cy="5253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miter lim="800000"/>
            <a:headEnd len="sm" w="sm" type="none"/>
            <a:tailEnd len="med" w="med" type="triangle"/>
          </a:ln>
        </p:spPr>
      </p:cxnSp>
      <p:grpSp>
        <p:nvGrpSpPr>
          <p:cNvPr id="253" name="Google Shape;253;p7"/>
          <p:cNvGrpSpPr/>
          <p:nvPr/>
        </p:nvGrpSpPr>
        <p:grpSpPr>
          <a:xfrm>
            <a:off x="214955" y="2471578"/>
            <a:ext cx="3032169" cy="2732820"/>
            <a:chOff x="227111" y="2631663"/>
            <a:chExt cx="4248179" cy="3828782"/>
          </a:xfrm>
        </p:grpSpPr>
        <p:pic>
          <p:nvPicPr>
            <p:cNvPr descr="거실 인테리어 이미지 검색결과&quot;" id="254" name="Google Shape;254;p7"/>
            <p:cNvPicPr preferRelativeResize="0"/>
            <p:nvPr/>
          </p:nvPicPr>
          <p:blipFill rotWithShape="1">
            <a:blip r:embed="rId7">
              <a:alphaModFix/>
            </a:blip>
            <a:srcRect b="0" l="0" r="26031" t="0"/>
            <a:stretch/>
          </p:blipFill>
          <p:spPr>
            <a:xfrm>
              <a:off x="227111" y="2631663"/>
              <a:ext cx="4248179" cy="3828782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55" name="Google Shape;255;p7"/>
            <p:cNvGrpSpPr/>
            <p:nvPr/>
          </p:nvGrpSpPr>
          <p:grpSpPr>
            <a:xfrm>
              <a:off x="227112" y="2631663"/>
              <a:ext cx="4231419" cy="3828782"/>
              <a:chOff x="6562696" y="2401912"/>
              <a:chExt cx="2829496" cy="2560258"/>
            </a:xfrm>
          </p:grpSpPr>
          <p:sp>
            <p:nvSpPr>
              <p:cNvPr id="256" name="Google Shape;256;p7"/>
              <p:cNvSpPr/>
              <p:nvPr/>
            </p:nvSpPr>
            <p:spPr>
              <a:xfrm>
                <a:off x="6562696" y="2401912"/>
                <a:ext cx="1414748" cy="2560258"/>
              </a:xfrm>
              <a:prstGeom prst="rect">
                <a:avLst/>
              </a:prstGeom>
              <a:noFill/>
              <a:ln cap="flat" cmpd="sng" w="28575">
                <a:solidFill>
                  <a:srgbClr val="FF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57" name="Google Shape;257;p7"/>
              <p:cNvSpPr/>
              <p:nvPr/>
            </p:nvSpPr>
            <p:spPr>
              <a:xfrm>
                <a:off x="7977444" y="2401912"/>
                <a:ext cx="1414748" cy="2560258"/>
              </a:xfrm>
              <a:prstGeom prst="rect">
                <a:avLst/>
              </a:prstGeom>
              <a:noFill/>
              <a:ln cap="flat" cmpd="sng" w="28575">
                <a:solidFill>
                  <a:srgbClr val="FF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  <p:grpSp>
        <p:nvGrpSpPr>
          <p:cNvPr id="258" name="Google Shape;258;p7"/>
          <p:cNvGrpSpPr/>
          <p:nvPr/>
        </p:nvGrpSpPr>
        <p:grpSpPr>
          <a:xfrm>
            <a:off x="4030763" y="2471578"/>
            <a:ext cx="3170138" cy="2786222"/>
            <a:chOff x="6126262" y="2616966"/>
            <a:chExt cx="4458531" cy="3918585"/>
          </a:xfrm>
        </p:grpSpPr>
        <p:pic>
          <p:nvPicPr>
            <p:cNvPr descr="거실 인테리어 이미지 검색결과&quot;" id="259" name="Google Shape;259;p7"/>
            <p:cNvPicPr preferRelativeResize="0"/>
            <p:nvPr/>
          </p:nvPicPr>
          <p:blipFill rotWithShape="1">
            <a:blip r:embed="rId8">
              <a:alphaModFix/>
            </a:blip>
            <a:srcRect b="0" l="0" r="26031" t="0"/>
            <a:stretch/>
          </p:blipFill>
          <p:spPr>
            <a:xfrm>
              <a:off x="6323111" y="2631663"/>
              <a:ext cx="4248179" cy="382878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0" name="Google Shape;260;p7"/>
            <p:cNvSpPr/>
            <p:nvPr/>
          </p:nvSpPr>
          <p:spPr>
            <a:xfrm>
              <a:off x="6351656" y="4865509"/>
              <a:ext cx="4224475" cy="1606986"/>
            </a:xfrm>
            <a:custGeom>
              <a:rect b="b" l="l" r="r" t="t"/>
              <a:pathLst>
                <a:path extrusionOk="0" h="1606986" w="4224475">
                  <a:moveTo>
                    <a:pt x="347649" y="330001"/>
                  </a:moveTo>
                  <a:lnTo>
                    <a:pt x="2721838" y="0"/>
                  </a:lnTo>
                  <a:lnTo>
                    <a:pt x="4194326" y="304601"/>
                  </a:lnTo>
                  <a:lnTo>
                    <a:pt x="4224475" y="1594286"/>
                  </a:lnTo>
                  <a:lnTo>
                    <a:pt x="0" y="1606986"/>
                  </a:lnTo>
                  <a:lnTo>
                    <a:pt x="347649" y="330001"/>
                  </a:lnTo>
                  <a:close/>
                </a:path>
              </a:pathLst>
            </a:custGeom>
            <a:solidFill>
              <a:schemeClr val="accent4">
                <a:alpha val="66274"/>
              </a:schemeClr>
            </a:solidFill>
            <a:ln cap="flat" cmpd="sng" w="12700">
              <a:solidFill>
                <a:srgbClr val="BA8C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61" name="Google Shape;261;p7"/>
            <p:cNvSpPr/>
            <p:nvPr/>
          </p:nvSpPr>
          <p:spPr>
            <a:xfrm>
              <a:off x="6432604" y="2616966"/>
              <a:ext cx="4152189" cy="1581785"/>
            </a:xfrm>
            <a:custGeom>
              <a:rect b="b" l="l" r="r" t="t"/>
              <a:pathLst>
                <a:path extrusionOk="0" h="1581785" w="4152189">
                  <a:moveTo>
                    <a:pt x="0" y="0"/>
                  </a:moveTo>
                  <a:lnTo>
                    <a:pt x="4152189" y="38299"/>
                  </a:lnTo>
                  <a:lnTo>
                    <a:pt x="4138777" y="1384300"/>
                  </a:lnTo>
                  <a:lnTo>
                    <a:pt x="2505226" y="1581785"/>
                  </a:lnTo>
                  <a:lnTo>
                    <a:pt x="185751" y="13912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alpha val="66274"/>
              </a:schemeClr>
            </a:solidFill>
            <a:ln cap="flat" cmpd="sng" w="12700">
              <a:solidFill>
                <a:srgbClr val="BA8C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62" name="Google Shape;262;p7"/>
            <p:cNvSpPr/>
            <p:nvPr/>
          </p:nvSpPr>
          <p:spPr>
            <a:xfrm>
              <a:off x="6310955" y="2629666"/>
              <a:ext cx="363890" cy="3905885"/>
            </a:xfrm>
            <a:custGeom>
              <a:rect b="b" l="l" r="r" t="t"/>
              <a:pathLst>
                <a:path extrusionOk="0" h="3905885" w="363890">
                  <a:moveTo>
                    <a:pt x="17664" y="0"/>
                  </a:moveTo>
                  <a:lnTo>
                    <a:pt x="105853" y="25599"/>
                  </a:lnTo>
                  <a:lnTo>
                    <a:pt x="295641" y="1358900"/>
                  </a:lnTo>
                  <a:lnTo>
                    <a:pt x="363890" y="2610485"/>
                  </a:lnTo>
                  <a:lnTo>
                    <a:pt x="215" y="3905885"/>
                  </a:lnTo>
                  <a:cubicBezTo>
                    <a:pt x="-2435" y="3446357"/>
                    <a:pt x="20314" y="459528"/>
                    <a:pt x="17664" y="0"/>
                  </a:cubicBezTo>
                  <a:close/>
                </a:path>
              </a:pathLst>
            </a:custGeom>
            <a:solidFill>
              <a:srgbClr val="92D050">
                <a:alpha val="66274"/>
              </a:srgbClr>
            </a:solidFill>
            <a:ln cap="flat" cmpd="sng" w="12700">
              <a:solidFill>
                <a:srgbClr val="BA8C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63" name="Google Shape;263;p7"/>
            <p:cNvSpPr/>
            <p:nvPr/>
          </p:nvSpPr>
          <p:spPr>
            <a:xfrm>
              <a:off x="9226590" y="4013966"/>
              <a:ext cx="1349741" cy="1149985"/>
            </a:xfrm>
            <a:custGeom>
              <a:rect b="b" l="l" r="r" t="t"/>
              <a:pathLst>
                <a:path extrusionOk="0" h="1149985" w="1349741">
                  <a:moveTo>
                    <a:pt x="17664" y="165100"/>
                  </a:moveTo>
                  <a:lnTo>
                    <a:pt x="563053" y="101799"/>
                  </a:lnTo>
                  <a:lnTo>
                    <a:pt x="1349741" y="0"/>
                  </a:lnTo>
                  <a:lnTo>
                    <a:pt x="1329090" y="1149985"/>
                  </a:lnTo>
                  <a:lnTo>
                    <a:pt x="215" y="908685"/>
                  </a:lnTo>
                  <a:cubicBezTo>
                    <a:pt x="-2435" y="449157"/>
                    <a:pt x="20314" y="624628"/>
                    <a:pt x="17664" y="165100"/>
                  </a:cubicBezTo>
                  <a:close/>
                </a:path>
              </a:pathLst>
            </a:custGeom>
            <a:solidFill>
              <a:srgbClr val="92D050">
                <a:alpha val="66274"/>
              </a:srgbClr>
            </a:solidFill>
            <a:ln cap="flat" cmpd="sng" w="12700">
              <a:solidFill>
                <a:srgbClr val="BA8C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264" name="Google Shape;264;p7"/>
            <p:cNvGrpSpPr/>
            <p:nvPr/>
          </p:nvGrpSpPr>
          <p:grpSpPr>
            <a:xfrm>
              <a:off x="6323112" y="2631663"/>
              <a:ext cx="4231419" cy="3828782"/>
              <a:chOff x="6562696" y="2401912"/>
              <a:chExt cx="2829496" cy="2560258"/>
            </a:xfrm>
          </p:grpSpPr>
          <p:sp>
            <p:nvSpPr>
              <p:cNvPr id="265" name="Google Shape;265;p7"/>
              <p:cNvSpPr/>
              <p:nvPr/>
            </p:nvSpPr>
            <p:spPr>
              <a:xfrm>
                <a:off x="6562696" y="2401912"/>
                <a:ext cx="1414748" cy="2560258"/>
              </a:xfrm>
              <a:prstGeom prst="rect">
                <a:avLst/>
              </a:prstGeom>
              <a:noFill/>
              <a:ln cap="flat" cmpd="sng" w="28575">
                <a:solidFill>
                  <a:srgbClr val="FF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66" name="Google Shape;266;p7"/>
              <p:cNvSpPr/>
              <p:nvPr/>
            </p:nvSpPr>
            <p:spPr>
              <a:xfrm>
                <a:off x="7977444" y="2401912"/>
                <a:ext cx="1414748" cy="2560258"/>
              </a:xfrm>
              <a:prstGeom prst="rect">
                <a:avLst/>
              </a:prstGeom>
              <a:noFill/>
              <a:ln cap="flat" cmpd="sng" w="28575">
                <a:solidFill>
                  <a:srgbClr val="FF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267" name="Google Shape;267;p7"/>
            <p:cNvSpPr txBox="1"/>
            <p:nvPr/>
          </p:nvSpPr>
          <p:spPr>
            <a:xfrm>
              <a:off x="8099066" y="3038198"/>
              <a:ext cx="646331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ko-KR" sz="18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외형</a:t>
              </a:r>
              <a:endPara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68" name="Google Shape;268;p7"/>
            <p:cNvSpPr txBox="1"/>
            <p:nvPr/>
          </p:nvSpPr>
          <p:spPr>
            <a:xfrm>
              <a:off x="6126262" y="4520331"/>
              <a:ext cx="646331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ko-KR" sz="18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외형</a:t>
              </a:r>
              <a:endPara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69" name="Google Shape;269;p7"/>
            <p:cNvSpPr txBox="1"/>
            <p:nvPr/>
          </p:nvSpPr>
          <p:spPr>
            <a:xfrm>
              <a:off x="9620520" y="4367407"/>
              <a:ext cx="646331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ko-KR" sz="18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외형</a:t>
              </a:r>
              <a:endPara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70" name="Google Shape;270;p7"/>
            <p:cNvSpPr txBox="1"/>
            <p:nvPr/>
          </p:nvSpPr>
          <p:spPr>
            <a:xfrm>
              <a:off x="8095305" y="5484336"/>
              <a:ext cx="646331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ko-KR" sz="18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외형</a:t>
              </a:r>
              <a:endPara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271" name="Google Shape;271;p7"/>
          <p:cNvGrpSpPr/>
          <p:nvPr/>
        </p:nvGrpSpPr>
        <p:grpSpPr>
          <a:xfrm>
            <a:off x="8082826" y="2480609"/>
            <a:ext cx="3108469" cy="2777192"/>
            <a:chOff x="8324126" y="2416609"/>
            <a:chExt cx="4285498" cy="3828782"/>
          </a:xfrm>
        </p:grpSpPr>
        <p:pic>
          <p:nvPicPr>
            <p:cNvPr descr="거실 인테리어 이미지 검색결과&quot;" id="272" name="Google Shape;272;p7"/>
            <p:cNvPicPr preferRelativeResize="0"/>
            <p:nvPr/>
          </p:nvPicPr>
          <p:blipFill rotWithShape="1">
            <a:blip r:embed="rId9">
              <a:alphaModFix/>
            </a:blip>
            <a:srcRect b="0" l="0" r="26031" t="0"/>
            <a:stretch/>
          </p:blipFill>
          <p:spPr>
            <a:xfrm>
              <a:off x="8324126" y="2416609"/>
              <a:ext cx="4248179" cy="3828782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73" name="Google Shape;273;p7"/>
            <p:cNvGrpSpPr/>
            <p:nvPr/>
          </p:nvGrpSpPr>
          <p:grpSpPr>
            <a:xfrm>
              <a:off x="8324126" y="2416609"/>
              <a:ext cx="4231419" cy="3828782"/>
              <a:chOff x="6562696" y="2401912"/>
              <a:chExt cx="2829496" cy="2560258"/>
            </a:xfrm>
          </p:grpSpPr>
          <p:sp>
            <p:nvSpPr>
              <p:cNvPr id="274" name="Google Shape;274;p7"/>
              <p:cNvSpPr/>
              <p:nvPr/>
            </p:nvSpPr>
            <p:spPr>
              <a:xfrm>
                <a:off x="6562696" y="2401912"/>
                <a:ext cx="1414748" cy="2560258"/>
              </a:xfrm>
              <a:prstGeom prst="rect">
                <a:avLst/>
              </a:prstGeom>
              <a:noFill/>
              <a:ln cap="flat" cmpd="sng" w="28575">
                <a:solidFill>
                  <a:srgbClr val="FF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75" name="Google Shape;275;p7"/>
              <p:cNvSpPr/>
              <p:nvPr/>
            </p:nvSpPr>
            <p:spPr>
              <a:xfrm>
                <a:off x="7977444" y="2401912"/>
                <a:ext cx="1414748" cy="2560258"/>
              </a:xfrm>
              <a:prstGeom prst="rect">
                <a:avLst/>
              </a:prstGeom>
              <a:noFill/>
              <a:ln cap="flat" cmpd="sng" w="28575">
                <a:solidFill>
                  <a:srgbClr val="FF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276" name="Google Shape;276;p7"/>
            <p:cNvSpPr/>
            <p:nvPr/>
          </p:nvSpPr>
          <p:spPr>
            <a:xfrm>
              <a:off x="9595448" y="2589659"/>
              <a:ext cx="1389450" cy="1148837"/>
            </a:xfrm>
            <a:prstGeom prst="ellipse">
              <a:avLst/>
            </a:prstGeom>
            <a:solidFill>
              <a:schemeClr val="accent1">
                <a:alpha val="46274"/>
              </a:schemeClr>
            </a:solidFill>
            <a:ln cap="flat" cmpd="sng" w="9525">
              <a:solidFill>
                <a:srgbClr val="0070C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77" name="Google Shape;277;p7"/>
            <p:cNvSpPr/>
            <p:nvPr/>
          </p:nvSpPr>
          <p:spPr>
            <a:xfrm>
              <a:off x="11148411" y="3938333"/>
              <a:ext cx="783732" cy="648012"/>
            </a:xfrm>
            <a:prstGeom prst="ellipse">
              <a:avLst/>
            </a:prstGeom>
            <a:solidFill>
              <a:schemeClr val="accent1">
                <a:alpha val="46274"/>
              </a:schemeClr>
            </a:solidFill>
            <a:ln cap="flat" cmpd="sng" w="9525">
              <a:solidFill>
                <a:srgbClr val="0070C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78" name="Google Shape;278;p7"/>
            <p:cNvSpPr/>
            <p:nvPr/>
          </p:nvSpPr>
          <p:spPr>
            <a:xfrm>
              <a:off x="12000989" y="3938333"/>
              <a:ext cx="554557" cy="648012"/>
            </a:xfrm>
            <a:prstGeom prst="ellipse">
              <a:avLst/>
            </a:prstGeom>
            <a:solidFill>
              <a:schemeClr val="accent1">
                <a:alpha val="46274"/>
              </a:schemeClr>
            </a:solidFill>
            <a:ln cap="flat" cmpd="sng" w="9525">
              <a:solidFill>
                <a:srgbClr val="0070C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79" name="Google Shape;279;p7"/>
            <p:cNvSpPr/>
            <p:nvPr/>
          </p:nvSpPr>
          <p:spPr>
            <a:xfrm>
              <a:off x="9016315" y="3911545"/>
              <a:ext cx="1968583" cy="787464"/>
            </a:xfrm>
            <a:prstGeom prst="ellipse">
              <a:avLst/>
            </a:prstGeom>
            <a:solidFill>
              <a:schemeClr val="accent1">
                <a:alpha val="46274"/>
              </a:schemeClr>
            </a:solidFill>
            <a:ln cap="flat" cmpd="sng" w="9525">
              <a:solidFill>
                <a:srgbClr val="0070C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80" name="Google Shape;280;p7"/>
            <p:cNvSpPr/>
            <p:nvPr/>
          </p:nvSpPr>
          <p:spPr>
            <a:xfrm>
              <a:off x="9016315" y="5295576"/>
              <a:ext cx="999705" cy="898369"/>
            </a:xfrm>
            <a:prstGeom prst="ellipse">
              <a:avLst/>
            </a:prstGeom>
            <a:solidFill>
              <a:schemeClr val="accent1">
                <a:alpha val="46274"/>
              </a:schemeClr>
            </a:solidFill>
            <a:ln cap="flat" cmpd="sng" w="9525">
              <a:solidFill>
                <a:srgbClr val="0070C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81" name="Google Shape;281;p7"/>
            <p:cNvSpPr/>
            <p:nvPr/>
          </p:nvSpPr>
          <p:spPr>
            <a:xfrm>
              <a:off x="10299247" y="4764755"/>
              <a:ext cx="1106223" cy="994090"/>
            </a:xfrm>
            <a:prstGeom prst="ellipse">
              <a:avLst/>
            </a:prstGeom>
            <a:solidFill>
              <a:schemeClr val="accent1">
                <a:alpha val="46274"/>
              </a:schemeClr>
            </a:solidFill>
            <a:ln cap="flat" cmpd="sng" w="9525">
              <a:solidFill>
                <a:srgbClr val="0070C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82" name="Google Shape;282;p7"/>
            <p:cNvSpPr/>
            <p:nvPr/>
          </p:nvSpPr>
          <p:spPr>
            <a:xfrm>
              <a:off x="8914759" y="4878353"/>
              <a:ext cx="537439" cy="482961"/>
            </a:xfrm>
            <a:prstGeom prst="ellipse">
              <a:avLst/>
            </a:prstGeom>
            <a:solidFill>
              <a:schemeClr val="accent1">
                <a:alpha val="46274"/>
              </a:schemeClr>
            </a:solidFill>
            <a:ln cap="flat" cmpd="sng" w="9525">
              <a:solidFill>
                <a:srgbClr val="0070C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83" name="Google Shape;283;p7"/>
            <p:cNvSpPr/>
            <p:nvPr/>
          </p:nvSpPr>
          <p:spPr>
            <a:xfrm>
              <a:off x="11674468" y="5295576"/>
              <a:ext cx="778654" cy="699725"/>
            </a:xfrm>
            <a:prstGeom prst="ellipse">
              <a:avLst/>
            </a:prstGeom>
            <a:solidFill>
              <a:schemeClr val="accent1">
                <a:alpha val="46274"/>
              </a:schemeClr>
            </a:solidFill>
            <a:ln cap="flat" cmpd="sng" w="9525">
              <a:solidFill>
                <a:srgbClr val="0070C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84" name="Google Shape;284;p7"/>
            <p:cNvSpPr txBox="1"/>
            <p:nvPr/>
          </p:nvSpPr>
          <p:spPr>
            <a:xfrm>
              <a:off x="9587563" y="4107120"/>
              <a:ext cx="1271502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ko-KR" sz="18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창틀 및 창</a:t>
              </a:r>
              <a:endPara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85" name="Google Shape;285;p7"/>
            <p:cNvSpPr txBox="1"/>
            <p:nvPr/>
          </p:nvSpPr>
          <p:spPr>
            <a:xfrm>
              <a:off x="11211174" y="4096863"/>
              <a:ext cx="646331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ko-KR" sz="18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티비</a:t>
              </a:r>
              <a:endPara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86" name="Google Shape;286;p7"/>
            <p:cNvSpPr txBox="1"/>
            <p:nvPr/>
          </p:nvSpPr>
          <p:spPr>
            <a:xfrm>
              <a:off x="11963293" y="4096863"/>
              <a:ext cx="646331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ko-KR" sz="18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책장</a:t>
              </a:r>
              <a:endPara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87" name="Google Shape;287;p7"/>
            <p:cNvSpPr txBox="1"/>
            <p:nvPr/>
          </p:nvSpPr>
          <p:spPr>
            <a:xfrm>
              <a:off x="10511256" y="5033257"/>
              <a:ext cx="646331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ko-KR" sz="18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쇼파</a:t>
              </a:r>
              <a:endPara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88" name="Google Shape;288;p7"/>
            <p:cNvSpPr txBox="1"/>
            <p:nvPr/>
          </p:nvSpPr>
          <p:spPr>
            <a:xfrm>
              <a:off x="9176189" y="5560094"/>
              <a:ext cx="646331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ko-KR" sz="18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러그</a:t>
              </a:r>
              <a:endPara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89" name="Google Shape;289;p7"/>
            <p:cNvSpPr txBox="1"/>
            <p:nvPr/>
          </p:nvSpPr>
          <p:spPr>
            <a:xfrm>
              <a:off x="8640940" y="4938321"/>
              <a:ext cx="1189749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ko-KR" sz="18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책상 의자</a:t>
              </a:r>
              <a:endPara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90" name="Google Shape;290;p7"/>
            <p:cNvSpPr txBox="1"/>
            <p:nvPr/>
          </p:nvSpPr>
          <p:spPr>
            <a:xfrm>
              <a:off x="11695242" y="5443118"/>
              <a:ext cx="8771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ko-KR" sz="18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피아노</a:t>
              </a:r>
              <a:endPara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91" name="Google Shape;291;p7"/>
            <p:cNvSpPr txBox="1"/>
            <p:nvPr/>
          </p:nvSpPr>
          <p:spPr>
            <a:xfrm>
              <a:off x="9967007" y="2979411"/>
              <a:ext cx="646331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ko-KR" sz="18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조명</a:t>
              </a:r>
              <a:endPara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292" name="Google Shape;292;p7"/>
          <p:cNvSpPr txBox="1"/>
          <p:nvPr/>
        </p:nvSpPr>
        <p:spPr>
          <a:xfrm>
            <a:off x="214955" y="5362130"/>
            <a:ext cx="518091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2개의 카메라 영역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3" name="Google Shape;293;p7"/>
          <p:cNvSpPr txBox="1"/>
          <p:nvPr/>
        </p:nvSpPr>
        <p:spPr>
          <a:xfrm>
            <a:off x="4291453" y="5362130"/>
            <a:ext cx="250304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외형 구성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4" name="Google Shape;294;p7"/>
          <p:cNvSpPr txBox="1"/>
          <p:nvPr/>
        </p:nvSpPr>
        <p:spPr>
          <a:xfrm>
            <a:off x="8736350" y="5362130"/>
            <a:ext cx="250304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오브젝트 구성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8"/>
          <p:cNvSpPr txBox="1"/>
          <p:nvPr/>
        </p:nvSpPr>
        <p:spPr>
          <a:xfrm>
            <a:off x="2666824" y="431354"/>
            <a:ext cx="9733755" cy="10772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ko-KR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■ 마이멘션 (방)</a:t>
            </a:r>
            <a:endParaRPr b="0" i="0" sz="16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ko-KR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&gt; 세부 구성</a:t>
            </a:r>
            <a:endParaRPr b="0" i="0" sz="16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ko-KR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- 비어 있는 방의 공간은 프레임 라인 실루엣을 통해 오브젝트가 놓여 있다는걸 인지 시킨다</a:t>
            </a:r>
            <a:endParaRPr b="0" i="0" sz="16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ko-KR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- 외형은 튜토리얼을 통해 터치시 반응 되도록 구성</a:t>
            </a:r>
            <a:endParaRPr b="0" i="0" sz="16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300" name="Google Shape;300;p8"/>
          <p:cNvGrpSpPr/>
          <p:nvPr/>
        </p:nvGrpSpPr>
        <p:grpSpPr>
          <a:xfrm>
            <a:off x="214955" y="643739"/>
            <a:ext cx="2734191" cy="1237224"/>
            <a:chOff x="374009" y="1881699"/>
            <a:chExt cx="7096483" cy="3211165"/>
          </a:xfrm>
        </p:grpSpPr>
        <p:pic>
          <p:nvPicPr>
            <p:cNvPr descr="미국 집 오픈구조에 대한 이미지 검색결과" id="301" name="Google Shape;301;p8"/>
            <p:cNvPicPr preferRelativeResize="0"/>
            <p:nvPr/>
          </p:nvPicPr>
          <p:blipFill rotWithShape="1">
            <a:blip r:embed="rId3">
              <a:alphaModFix/>
            </a:blip>
            <a:srcRect b="24244" l="0" r="0" t="0"/>
            <a:stretch/>
          </p:blipFill>
          <p:spPr>
            <a:xfrm>
              <a:off x="1450454" y="1888626"/>
              <a:ext cx="4510945" cy="227817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2" name="Google Shape;302;p8"/>
            <p:cNvSpPr/>
            <p:nvPr/>
          </p:nvSpPr>
          <p:spPr>
            <a:xfrm>
              <a:off x="374009" y="1888626"/>
              <a:ext cx="1382464" cy="2278171"/>
            </a:xfrm>
            <a:prstGeom prst="rect">
              <a:avLst/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03" name="Google Shape;303;p8"/>
            <p:cNvSpPr/>
            <p:nvPr/>
          </p:nvSpPr>
          <p:spPr>
            <a:xfrm>
              <a:off x="5962061" y="1888626"/>
              <a:ext cx="1489917" cy="2278171"/>
            </a:xfrm>
            <a:prstGeom prst="rect">
              <a:avLst/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descr="미국 차고에 대한 이미지 검색결과" id="304" name="Google Shape;304;p8"/>
            <p:cNvPicPr preferRelativeResize="0"/>
            <p:nvPr/>
          </p:nvPicPr>
          <p:blipFill rotWithShape="1">
            <a:blip r:embed="rId4">
              <a:alphaModFix/>
            </a:blip>
            <a:srcRect b="0" l="3042" r="49644" t="6449"/>
            <a:stretch/>
          </p:blipFill>
          <p:spPr>
            <a:xfrm>
              <a:off x="5703382" y="1881699"/>
              <a:ext cx="1767109" cy="22850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바다펜션에 대한 이미지 검색결과" id="305" name="Google Shape;305;p8"/>
            <p:cNvPicPr preferRelativeResize="0"/>
            <p:nvPr/>
          </p:nvPicPr>
          <p:blipFill rotWithShape="1">
            <a:blip r:embed="rId5">
              <a:alphaModFix/>
            </a:blip>
            <a:srcRect b="0" l="34964" r="1915" t="81764"/>
            <a:stretch/>
          </p:blipFill>
          <p:spPr>
            <a:xfrm>
              <a:off x="1763478" y="4166797"/>
              <a:ext cx="5707014" cy="9145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미국 보트에 대한 이미지 검색결과" id="306" name="Google Shape;306;p8"/>
            <p:cNvPicPr preferRelativeResize="0"/>
            <p:nvPr/>
          </p:nvPicPr>
          <p:blipFill rotWithShape="1">
            <a:blip r:embed="rId6">
              <a:alphaModFix/>
            </a:blip>
            <a:srcRect b="12417" l="48330" r="24002" t="1272"/>
            <a:stretch/>
          </p:blipFill>
          <p:spPr>
            <a:xfrm>
              <a:off x="378815" y="2214581"/>
              <a:ext cx="1384001" cy="287828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07" name="Google Shape;307;p8"/>
          <p:cNvSpPr/>
          <p:nvPr/>
        </p:nvSpPr>
        <p:spPr>
          <a:xfrm>
            <a:off x="792075" y="643739"/>
            <a:ext cx="681213" cy="1232786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308" name="Google Shape;308;p8"/>
          <p:cNvCxnSpPr>
            <a:stCxn id="307" idx="2"/>
          </p:cNvCxnSpPr>
          <p:nvPr/>
        </p:nvCxnSpPr>
        <p:spPr>
          <a:xfrm>
            <a:off x="1132682" y="1876525"/>
            <a:ext cx="380700" cy="5253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miter lim="800000"/>
            <a:headEnd len="sm" w="sm" type="none"/>
            <a:tailEnd len="med" w="med" type="triangle"/>
          </a:ln>
        </p:spPr>
      </p:cxnSp>
      <p:pic>
        <p:nvPicPr>
          <p:cNvPr descr="게임 모델링 프레임 라인 실루엣 이미지 검색결과&quot;" id="309" name="Google Shape;309;p8"/>
          <p:cNvPicPr preferRelativeResize="0"/>
          <p:nvPr/>
        </p:nvPicPr>
        <p:blipFill rotWithShape="1">
          <a:blip r:embed="rId7">
            <a:alphaModFix/>
          </a:blip>
          <a:srcRect b="0" l="66851" r="0" t="0"/>
          <a:stretch/>
        </p:blipFill>
        <p:spPr>
          <a:xfrm>
            <a:off x="4837417" y="2806903"/>
            <a:ext cx="1322661" cy="261459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거실 인테리어 이미지 검색결과&quot;" id="310" name="Google Shape;310;p8"/>
          <p:cNvPicPr preferRelativeResize="0"/>
          <p:nvPr/>
        </p:nvPicPr>
        <p:blipFill rotWithShape="1">
          <a:blip r:embed="rId8">
            <a:alphaModFix/>
          </a:blip>
          <a:srcRect b="0" l="0" r="26031" t="0"/>
          <a:stretch/>
        </p:blipFill>
        <p:spPr>
          <a:xfrm>
            <a:off x="227111" y="2631663"/>
            <a:ext cx="4248179" cy="3828782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8"/>
          <p:cNvSpPr txBox="1"/>
          <p:nvPr/>
        </p:nvSpPr>
        <p:spPr>
          <a:xfrm>
            <a:off x="4848834" y="5808826"/>
            <a:ext cx="518091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프레임 라인 실루엣으로 오브젝트 처리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9"/>
          <p:cNvSpPr txBox="1"/>
          <p:nvPr/>
        </p:nvSpPr>
        <p:spPr>
          <a:xfrm>
            <a:off x="2666824" y="431354"/>
            <a:ext cx="8779968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ko-KR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■ 마이멘션 (방)</a:t>
            </a:r>
            <a:endParaRPr b="0" i="0" sz="16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ko-KR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&gt; 세부 구성</a:t>
            </a:r>
            <a:endParaRPr b="0" i="0" sz="16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ko-KR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- 오브젝트 및 외형을 터치 했을 경우 현재 배치 할 수 있는 습득 오브젝트를 공유</a:t>
            </a:r>
            <a:endParaRPr b="0" i="0" sz="16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ko-KR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- 해당 오브젝트 선택 시 배치 진행 (자동으로 저장)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ko-KR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- 습득 하지 못한 오브젝트는 자물쇠로 묶여 있도록 처리</a:t>
            </a:r>
            <a:endParaRPr b="0" i="0" sz="16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ko-KR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- 자물쇠 클릭 시 팝업으로 습득 가능한 방법을 노출</a:t>
            </a:r>
            <a:endParaRPr b="0" i="0" sz="16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317" name="Google Shape;317;p9"/>
          <p:cNvGrpSpPr/>
          <p:nvPr/>
        </p:nvGrpSpPr>
        <p:grpSpPr>
          <a:xfrm>
            <a:off x="214955" y="643739"/>
            <a:ext cx="2734191" cy="1237224"/>
            <a:chOff x="374009" y="1881699"/>
            <a:chExt cx="7096483" cy="3211165"/>
          </a:xfrm>
        </p:grpSpPr>
        <p:pic>
          <p:nvPicPr>
            <p:cNvPr descr="미국 집 오픈구조에 대한 이미지 검색결과" id="318" name="Google Shape;318;p9"/>
            <p:cNvPicPr preferRelativeResize="0"/>
            <p:nvPr/>
          </p:nvPicPr>
          <p:blipFill rotWithShape="1">
            <a:blip r:embed="rId3">
              <a:alphaModFix/>
            </a:blip>
            <a:srcRect b="24244" l="0" r="0" t="0"/>
            <a:stretch/>
          </p:blipFill>
          <p:spPr>
            <a:xfrm>
              <a:off x="1450454" y="1888626"/>
              <a:ext cx="4510945" cy="227817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9" name="Google Shape;319;p9"/>
            <p:cNvSpPr/>
            <p:nvPr/>
          </p:nvSpPr>
          <p:spPr>
            <a:xfrm>
              <a:off x="374009" y="1888626"/>
              <a:ext cx="1382464" cy="2278171"/>
            </a:xfrm>
            <a:prstGeom prst="rect">
              <a:avLst/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20" name="Google Shape;320;p9"/>
            <p:cNvSpPr/>
            <p:nvPr/>
          </p:nvSpPr>
          <p:spPr>
            <a:xfrm>
              <a:off x="5962061" y="1888626"/>
              <a:ext cx="1489917" cy="2278171"/>
            </a:xfrm>
            <a:prstGeom prst="rect">
              <a:avLst/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descr="미국 차고에 대한 이미지 검색결과" id="321" name="Google Shape;321;p9"/>
            <p:cNvPicPr preferRelativeResize="0"/>
            <p:nvPr/>
          </p:nvPicPr>
          <p:blipFill rotWithShape="1">
            <a:blip r:embed="rId4">
              <a:alphaModFix/>
            </a:blip>
            <a:srcRect b="0" l="3042" r="49644" t="6449"/>
            <a:stretch/>
          </p:blipFill>
          <p:spPr>
            <a:xfrm>
              <a:off x="5703382" y="1881699"/>
              <a:ext cx="1767109" cy="22850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바다펜션에 대한 이미지 검색결과" id="322" name="Google Shape;322;p9"/>
            <p:cNvPicPr preferRelativeResize="0"/>
            <p:nvPr/>
          </p:nvPicPr>
          <p:blipFill rotWithShape="1">
            <a:blip r:embed="rId5">
              <a:alphaModFix/>
            </a:blip>
            <a:srcRect b="0" l="34964" r="1915" t="81764"/>
            <a:stretch/>
          </p:blipFill>
          <p:spPr>
            <a:xfrm>
              <a:off x="1763478" y="4166797"/>
              <a:ext cx="5707014" cy="9145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미국 보트에 대한 이미지 검색결과" id="323" name="Google Shape;323;p9"/>
            <p:cNvPicPr preferRelativeResize="0"/>
            <p:nvPr/>
          </p:nvPicPr>
          <p:blipFill rotWithShape="1">
            <a:blip r:embed="rId6">
              <a:alphaModFix/>
            </a:blip>
            <a:srcRect b="12417" l="48330" r="24002" t="1272"/>
            <a:stretch/>
          </p:blipFill>
          <p:spPr>
            <a:xfrm>
              <a:off x="378815" y="2214581"/>
              <a:ext cx="1384001" cy="287828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24" name="Google Shape;324;p9"/>
          <p:cNvSpPr/>
          <p:nvPr/>
        </p:nvSpPr>
        <p:spPr>
          <a:xfrm>
            <a:off x="792075" y="643739"/>
            <a:ext cx="681213" cy="1232786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325" name="Google Shape;325;p9"/>
          <p:cNvCxnSpPr>
            <a:stCxn id="324" idx="2"/>
          </p:cNvCxnSpPr>
          <p:nvPr/>
        </p:nvCxnSpPr>
        <p:spPr>
          <a:xfrm>
            <a:off x="1132682" y="1876525"/>
            <a:ext cx="380700" cy="5253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miter lim="800000"/>
            <a:headEnd len="sm" w="sm" type="none"/>
            <a:tailEnd len="med" w="med" type="triangle"/>
          </a:ln>
        </p:spPr>
      </p:cxnSp>
      <p:pic>
        <p:nvPicPr>
          <p:cNvPr descr="거실 인테리어 이미지 검색결과&quot;" id="326" name="Google Shape;326;p9"/>
          <p:cNvPicPr preferRelativeResize="0"/>
          <p:nvPr/>
        </p:nvPicPr>
        <p:blipFill rotWithShape="1">
          <a:blip r:embed="rId7">
            <a:alphaModFix/>
          </a:blip>
          <a:srcRect b="0" l="36734" r="26031" t="0"/>
          <a:stretch/>
        </p:blipFill>
        <p:spPr>
          <a:xfrm>
            <a:off x="629697" y="2713741"/>
            <a:ext cx="2138490" cy="3828782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9"/>
          <p:cNvSpPr/>
          <p:nvPr/>
        </p:nvSpPr>
        <p:spPr>
          <a:xfrm>
            <a:off x="635718" y="2713741"/>
            <a:ext cx="2115710" cy="3828782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8" name="Google Shape;328;p9"/>
          <p:cNvSpPr/>
          <p:nvPr/>
        </p:nvSpPr>
        <p:spPr>
          <a:xfrm>
            <a:off x="1009923" y="5266146"/>
            <a:ext cx="1106223" cy="994090"/>
          </a:xfrm>
          <a:prstGeom prst="ellipse">
            <a:avLst/>
          </a:prstGeom>
          <a:solidFill>
            <a:schemeClr val="accent1">
              <a:alpha val="46274"/>
            </a:schemeClr>
          </a:solidFill>
          <a:ln cap="flat" cmpd="sng" w="9525">
            <a:solidFill>
              <a:srgbClr val="0070C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9" name="Google Shape;329;p9"/>
          <p:cNvSpPr txBox="1"/>
          <p:nvPr/>
        </p:nvSpPr>
        <p:spPr>
          <a:xfrm>
            <a:off x="1221932" y="5534648"/>
            <a:ext cx="64633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쇼파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관련 이미지" id="330" name="Google Shape;330;p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355124" y="5467293"/>
            <a:ext cx="936672" cy="1100169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9"/>
          <p:cNvSpPr txBox="1"/>
          <p:nvPr/>
        </p:nvSpPr>
        <p:spPr>
          <a:xfrm>
            <a:off x="1338329" y="6608174"/>
            <a:ext cx="95891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터치 시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거실 인테리어 이미지 검색결과&quot;" id="332" name="Google Shape;332;p9"/>
          <p:cNvPicPr preferRelativeResize="0"/>
          <p:nvPr/>
        </p:nvPicPr>
        <p:blipFill rotWithShape="1">
          <a:blip r:embed="rId7">
            <a:alphaModFix/>
          </a:blip>
          <a:srcRect b="0" l="36734" r="26031" t="0"/>
          <a:stretch/>
        </p:blipFill>
        <p:spPr>
          <a:xfrm>
            <a:off x="4604797" y="2713741"/>
            <a:ext cx="2138490" cy="3828782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9"/>
          <p:cNvSpPr/>
          <p:nvPr/>
        </p:nvSpPr>
        <p:spPr>
          <a:xfrm>
            <a:off x="4610818" y="2713741"/>
            <a:ext cx="2115710" cy="3828782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4" name="Google Shape;334;p9"/>
          <p:cNvSpPr/>
          <p:nvPr/>
        </p:nvSpPr>
        <p:spPr>
          <a:xfrm>
            <a:off x="4985023" y="5266146"/>
            <a:ext cx="1106223" cy="994090"/>
          </a:xfrm>
          <a:prstGeom prst="ellipse">
            <a:avLst/>
          </a:prstGeom>
          <a:solidFill>
            <a:schemeClr val="accent1">
              <a:alpha val="46274"/>
            </a:schemeClr>
          </a:solidFill>
          <a:ln cap="flat" cmpd="sng" w="9525">
            <a:solidFill>
              <a:srgbClr val="0070C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5" name="Google Shape;335;p9"/>
          <p:cNvSpPr txBox="1"/>
          <p:nvPr/>
        </p:nvSpPr>
        <p:spPr>
          <a:xfrm>
            <a:off x="5197032" y="5534648"/>
            <a:ext cx="64633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쇼파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336" name="Google Shape;336;p9"/>
          <p:cNvGrpSpPr/>
          <p:nvPr/>
        </p:nvGrpSpPr>
        <p:grpSpPr>
          <a:xfrm>
            <a:off x="5999019" y="2704660"/>
            <a:ext cx="708529" cy="3862802"/>
            <a:chOff x="8156210" y="2348404"/>
            <a:chExt cx="849086" cy="4629102"/>
          </a:xfrm>
        </p:grpSpPr>
        <p:sp>
          <p:nvSpPr>
            <p:cNvPr id="337" name="Google Shape;337;p9"/>
            <p:cNvSpPr/>
            <p:nvPr/>
          </p:nvSpPr>
          <p:spPr>
            <a:xfrm>
              <a:off x="8156210" y="2348404"/>
              <a:ext cx="849086" cy="4629102"/>
            </a:xfrm>
            <a:prstGeom prst="rect">
              <a:avLst/>
            </a:prstGeom>
            <a:solidFill>
              <a:schemeClr val="dk1">
                <a:alpha val="49411"/>
              </a:schemeClr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38" name="Google Shape;338;p9"/>
            <p:cNvSpPr/>
            <p:nvPr/>
          </p:nvSpPr>
          <p:spPr>
            <a:xfrm>
              <a:off x="8173160" y="2380602"/>
              <a:ext cx="813474" cy="783013"/>
            </a:xfrm>
            <a:prstGeom prst="rect">
              <a:avLst/>
            </a:prstGeom>
            <a:solidFill>
              <a:schemeClr val="dk1">
                <a:alpha val="49411"/>
              </a:schemeClr>
            </a:solidFill>
            <a:ln cap="flat" cmpd="sng" w="12700">
              <a:solidFill>
                <a:srgbClr val="F6F9F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39" name="Google Shape;339;p9"/>
            <p:cNvSpPr/>
            <p:nvPr/>
          </p:nvSpPr>
          <p:spPr>
            <a:xfrm>
              <a:off x="8173160" y="3195813"/>
              <a:ext cx="813474" cy="783013"/>
            </a:xfrm>
            <a:prstGeom prst="rect">
              <a:avLst/>
            </a:prstGeom>
            <a:solidFill>
              <a:schemeClr val="dk1">
                <a:alpha val="49411"/>
              </a:schemeClr>
            </a:solidFill>
            <a:ln cap="flat" cmpd="sng" w="12700">
              <a:solidFill>
                <a:srgbClr val="F6F9F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40" name="Google Shape;340;p9"/>
            <p:cNvSpPr/>
            <p:nvPr/>
          </p:nvSpPr>
          <p:spPr>
            <a:xfrm>
              <a:off x="8173160" y="4019561"/>
              <a:ext cx="813474" cy="783013"/>
            </a:xfrm>
            <a:prstGeom prst="rect">
              <a:avLst/>
            </a:prstGeom>
            <a:solidFill>
              <a:schemeClr val="dk1">
                <a:alpha val="49411"/>
              </a:schemeClr>
            </a:solidFill>
            <a:ln cap="flat" cmpd="sng" w="12700">
              <a:solidFill>
                <a:srgbClr val="F6F9F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41" name="Google Shape;341;p9"/>
            <p:cNvSpPr/>
            <p:nvPr/>
          </p:nvSpPr>
          <p:spPr>
            <a:xfrm>
              <a:off x="8173160" y="4843309"/>
              <a:ext cx="813474" cy="783013"/>
            </a:xfrm>
            <a:prstGeom prst="rect">
              <a:avLst/>
            </a:prstGeom>
            <a:solidFill>
              <a:schemeClr val="dk1">
                <a:alpha val="49411"/>
              </a:schemeClr>
            </a:solidFill>
            <a:ln cap="flat" cmpd="sng" w="12700">
              <a:solidFill>
                <a:srgbClr val="F6F9F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42" name="Google Shape;342;p9"/>
            <p:cNvSpPr/>
            <p:nvPr/>
          </p:nvSpPr>
          <p:spPr>
            <a:xfrm>
              <a:off x="8173160" y="5667057"/>
              <a:ext cx="813474" cy="783013"/>
            </a:xfrm>
            <a:prstGeom prst="rect">
              <a:avLst/>
            </a:prstGeom>
            <a:solidFill>
              <a:schemeClr val="dk1">
                <a:alpha val="49411"/>
              </a:schemeClr>
            </a:solidFill>
            <a:ln cap="flat" cmpd="sng" w="12700">
              <a:solidFill>
                <a:srgbClr val="F6F9F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43" name="Google Shape;343;p9"/>
            <p:cNvSpPr/>
            <p:nvPr/>
          </p:nvSpPr>
          <p:spPr>
            <a:xfrm>
              <a:off x="8173160" y="6490805"/>
              <a:ext cx="813474" cy="486701"/>
            </a:xfrm>
            <a:prstGeom prst="rect">
              <a:avLst/>
            </a:prstGeom>
            <a:solidFill>
              <a:schemeClr val="dk1">
                <a:alpha val="49411"/>
              </a:schemeClr>
            </a:solidFill>
            <a:ln cap="flat" cmpd="sng" w="12700">
              <a:solidFill>
                <a:srgbClr val="F6F9F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descr="쇼파에 대한 이미지 검색결과" id="344" name="Google Shape;344;p9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8236922" y="2412860"/>
              <a:ext cx="720000" cy="72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쇼파에 대한 이미지 검색결과" id="345" name="Google Shape;345;p9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8236922" y="3262496"/>
              <a:ext cx="720000" cy="72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쇼파에 대한 이미지 검색결과" id="346" name="Google Shape;346;p9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8236922" y="4864630"/>
              <a:ext cx="720000" cy="72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쇼파에 대한 이미지 검색결과" id="347" name="Google Shape;347;p9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8219897" y="4051067"/>
              <a:ext cx="720000" cy="720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자물쇠 아이콘 png 이미지 검색결과&quot;" id="348" name="Google Shape;348;p9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6096531" y="5534648"/>
            <a:ext cx="540490" cy="54049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별 아이콘 png 이미지 검색결과&quot;" id="349" name="Google Shape;349;p9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6066370" y="2755383"/>
            <a:ext cx="260382" cy="26038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별 아이콘 png 이미지 검색결과&quot;" id="350" name="Google Shape;350;p9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6066370" y="3520930"/>
            <a:ext cx="260382" cy="26038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별 아이콘 png 이미지 검색결과&quot;" id="351" name="Google Shape;351;p9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6066370" y="4156193"/>
            <a:ext cx="260382" cy="26038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별 아이콘 png 이미지 검색결과&quot;" id="352" name="Google Shape;352;p9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6281850" y="4156193"/>
            <a:ext cx="260382" cy="26038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별 아이콘 png 이미지 검색결과&quot;" id="353" name="Google Shape;353;p9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6030631" y="4819755"/>
            <a:ext cx="260382" cy="26038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별 아이콘 png 이미지 검색결과&quot;" id="354" name="Google Shape;354;p9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6236585" y="4819755"/>
            <a:ext cx="260382" cy="26038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별 아이콘 png 이미지 검색결과&quot;" id="355" name="Google Shape;355;p9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6453187" y="4819755"/>
            <a:ext cx="260382" cy="2603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10"/>
          <p:cNvSpPr txBox="1"/>
          <p:nvPr/>
        </p:nvSpPr>
        <p:spPr>
          <a:xfrm>
            <a:off x="2666824" y="431354"/>
            <a:ext cx="7537641" cy="132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ko-KR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■ 마이멘션 (방)</a:t>
            </a:r>
            <a:endParaRPr b="0" i="0" sz="16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ko-KR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&gt; 오브젝트 및 외형 등급</a:t>
            </a:r>
            <a:endParaRPr b="0" i="0" sz="16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ko-KR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- 모든 오브젝트 및 외형은 등급 (별)이 존재</a:t>
            </a:r>
            <a:endParaRPr b="0" i="0" sz="16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ko-KR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- 해당 등급을 통해 희귀도 및 가치를 표현</a:t>
            </a:r>
            <a:endParaRPr b="0" i="0" sz="16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ko-KR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- 각 방에 배치된 별의 개수에 따라 방의 총 별의 개수가 디스플레이</a:t>
            </a:r>
            <a:endParaRPr b="0" i="0" sz="16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61" name="Google Shape;361;p10"/>
          <p:cNvSpPr/>
          <p:nvPr/>
        </p:nvSpPr>
        <p:spPr>
          <a:xfrm>
            <a:off x="310862" y="608701"/>
            <a:ext cx="1458830" cy="1404202"/>
          </a:xfrm>
          <a:prstGeom prst="rect">
            <a:avLst/>
          </a:prstGeom>
          <a:solidFill>
            <a:schemeClr val="dk1">
              <a:alpha val="49411"/>
            </a:schemeClr>
          </a:solidFill>
          <a:ln cap="flat" cmpd="sng" w="12700">
            <a:solidFill>
              <a:srgbClr val="F6F9F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62" name="Google Shape;362;p10"/>
          <p:cNvSpPr/>
          <p:nvPr/>
        </p:nvSpPr>
        <p:spPr>
          <a:xfrm>
            <a:off x="310862" y="2070645"/>
            <a:ext cx="1458830" cy="1404202"/>
          </a:xfrm>
          <a:prstGeom prst="rect">
            <a:avLst/>
          </a:prstGeom>
          <a:solidFill>
            <a:schemeClr val="dk1">
              <a:alpha val="49411"/>
            </a:schemeClr>
          </a:solidFill>
          <a:ln cap="flat" cmpd="sng" w="12700">
            <a:solidFill>
              <a:srgbClr val="F6F9F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63" name="Google Shape;363;p10"/>
          <p:cNvSpPr/>
          <p:nvPr/>
        </p:nvSpPr>
        <p:spPr>
          <a:xfrm>
            <a:off x="310862" y="3547898"/>
            <a:ext cx="1458830" cy="1404202"/>
          </a:xfrm>
          <a:prstGeom prst="rect">
            <a:avLst/>
          </a:prstGeom>
          <a:solidFill>
            <a:schemeClr val="dk1">
              <a:alpha val="49411"/>
            </a:schemeClr>
          </a:solidFill>
          <a:ln cap="flat" cmpd="sng" w="12700">
            <a:solidFill>
              <a:srgbClr val="F6F9F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64" name="Google Shape;364;p10"/>
          <p:cNvSpPr/>
          <p:nvPr/>
        </p:nvSpPr>
        <p:spPr>
          <a:xfrm>
            <a:off x="310862" y="5025152"/>
            <a:ext cx="1458830" cy="1404202"/>
          </a:xfrm>
          <a:prstGeom prst="rect">
            <a:avLst/>
          </a:prstGeom>
          <a:solidFill>
            <a:schemeClr val="dk1">
              <a:alpha val="49411"/>
            </a:schemeClr>
          </a:solidFill>
          <a:ln cap="flat" cmpd="sng" w="12700">
            <a:solidFill>
              <a:srgbClr val="F6F9F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쇼파에 대한 이미지 검색결과" id="365" name="Google Shape;365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209" y="666550"/>
            <a:ext cx="1291200" cy="129119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쇼파에 대한 이미지 검색결과" id="366" name="Google Shape;366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5209" y="2190231"/>
            <a:ext cx="1291200" cy="129119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쇼파에 대한 이미지 검색결과" id="367" name="Google Shape;367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25209" y="5063389"/>
            <a:ext cx="1291200" cy="129119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쇼파에 대한 이미지 검색결과" id="368" name="Google Shape;368;p1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94677" y="3604400"/>
            <a:ext cx="1291200" cy="129119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별 아이콘 png 이미지 검색결과&quot;" id="369" name="Google Shape;369;p1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25210" y="659969"/>
            <a:ext cx="463086" cy="46308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별 아이콘 png 이미지 검색결과&quot;" id="370" name="Google Shape;370;p1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25210" y="2198706"/>
            <a:ext cx="463086" cy="46308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별 아이콘 png 이미지 검색결과&quot;" id="371" name="Google Shape;371;p1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64910" y="3594433"/>
            <a:ext cx="463086" cy="46308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별 아이콘 png 이미지 검색결과&quot;" id="372" name="Google Shape;372;p1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58529" y="3594433"/>
            <a:ext cx="463086" cy="46308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별 아이콘 png 이미지 검색결과&quot;" id="373" name="Google Shape;373;p1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25210" y="5008602"/>
            <a:ext cx="463086" cy="46308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별 아이콘 png 이미지 검색결과&quot;" id="374" name="Google Shape;374;p1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65908" y="5008602"/>
            <a:ext cx="463086" cy="46308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별 아이콘 png 이미지 검색결과&quot;" id="375" name="Google Shape;375;p1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268771" y="5008602"/>
            <a:ext cx="463086" cy="4630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0" name="Google Shape;380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1435" y="266700"/>
            <a:ext cx="2916830" cy="6157752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p11"/>
          <p:cNvSpPr txBox="1"/>
          <p:nvPr/>
        </p:nvSpPr>
        <p:spPr>
          <a:xfrm>
            <a:off x="2666824" y="431354"/>
            <a:ext cx="9038052" cy="18158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ko-KR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■ 호화 생활 (Life of luxury)</a:t>
            </a:r>
            <a:endParaRPr b="0" i="0" sz="16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ko-KR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&gt; 구성</a:t>
            </a:r>
            <a:endParaRPr b="0" i="0" sz="16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ko-KR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- 호화 생활(맨션 전용 퀘스트) 이 있을 경우 마이 맨션 아이콘에 느낌표 아이콘 노출</a:t>
            </a:r>
            <a:endParaRPr b="0" i="0" sz="16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ko-KR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- 퀘스트 대사, 목표, 보상, 바로가기 등으로 구성</a:t>
            </a:r>
            <a:endParaRPr b="0" i="0" sz="16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ko-KR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- 연속 퀘스트 형태로 구성되며 약 30개 내외로 구성</a:t>
            </a:r>
            <a:endParaRPr b="0" i="0" sz="16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ko-KR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- 해당 구성으로 모든 플레이의 방향을 유도 시킬 예정</a:t>
            </a:r>
            <a:endParaRPr b="0" i="0" sz="16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ko-KR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저택 아이콘 png에 대한 이미지 검색결과" id="382" name="Google Shape;382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7179" y="5457068"/>
            <a:ext cx="736253" cy="73625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3" name="Google Shape;383;p11"/>
          <p:cNvCxnSpPr/>
          <p:nvPr/>
        </p:nvCxnSpPr>
        <p:spPr>
          <a:xfrm flipH="1" rot="10800000">
            <a:off x="1227438" y="749643"/>
            <a:ext cx="2413686" cy="5063903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miter lim="800000"/>
            <a:headEnd len="sm" w="sm" type="none"/>
            <a:tailEnd len="med" w="med" type="triangle"/>
          </a:ln>
        </p:spPr>
      </p:cxnSp>
      <p:pic>
        <p:nvPicPr>
          <p:cNvPr descr="느낌표 아이콘 png 이미지 검색결과&quot;" id="384" name="Google Shape;384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7179" y="5456721"/>
            <a:ext cx="736600" cy="7366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5" name="Google Shape;385;p11"/>
          <p:cNvGrpSpPr/>
          <p:nvPr/>
        </p:nvGrpSpPr>
        <p:grpSpPr>
          <a:xfrm>
            <a:off x="4155578" y="2199604"/>
            <a:ext cx="2355930" cy="4224847"/>
            <a:chOff x="3799107" y="1560352"/>
            <a:chExt cx="2712401" cy="4864100"/>
          </a:xfrm>
        </p:grpSpPr>
        <p:pic>
          <p:nvPicPr>
            <p:cNvPr descr="미국 집 오픈구조에 대한 이미지 검색결과" id="386" name="Google Shape;386;p11"/>
            <p:cNvPicPr preferRelativeResize="0"/>
            <p:nvPr/>
          </p:nvPicPr>
          <p:blipFill rotWithShape="1">
            <a:blip r:embed="rId6">
              <a:alphaModFix/>
            </a:blip>
            <a:srcRect b="24244" l="15003" r="45581" t="0"/>
            <a:stretch/>
          </p:blipFill>
          <p:spPr>
            <a:xfrm>
              <a:off x="3799107" y="1570840"/>
              <a:ext cx="2693222" cy="345085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바다펜션에 대한 이미지 검색결과" id="387" name="Google Shape;387;p11"/>
            <p:cNvPicPr preferRelativeResize="0"/>
            <p:nvPr/>
          </p:nvPicPr>
          <p:blipFill rotWithShape="1">
            <a:blip r:embed="rId7">
              <a:alphaModFix/>
            </a:blip>
            <a:srcRect b="0" l="38987" r="41489" t="81764"/>
            <a:stretch/>
          </p:blipFill>
          <p:spPr>
            <a:xfrm>
              <a:off x="3799109" y="5021693"/>
              <a:ext cx="2673983" cy="138531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88" name="Google Shape;388;p11"/>
            <p:cNvSpPr/>
            <p:nvPr/>
          </p:nvSpPr>
          <p:spPr>
            <a:xfrm>
              <a:off x="3803656" y="1560352"/>
              <a:ext cx="2687805" cy="4864100"/>
            </a:xfrm>
            <a:prstGeom prst="rect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89" name="Google Shape;389;p11"/>
            <p:cNvSpPr/>
            <p:nvPr/>
          </p:nvSpPr>
          <p:spPr>
            <a:xfrm>
              <a:off x="3804583" y="3139305"/>
              <a:ext cx="2706925" cy="1661374"/>
            </a:xfrm>
            <a:custGeom>
              <a:rect b="b" l="l" r="r" t="t"/>
              <a:pathLst>
                <a:path extrusionOk="0" h="1942901" w="3165626">
                  <a:moveTo>
                    <a:pt x="0" y="406201"/>
                  </a:moveTo>
                  <a:lnTo>
                    <a:pt x="3148889" y="0"/>
                  </a:lnTo>
                  <a:lnTo>
                    <a:pt x="3160877" y="1942901"/>
                  </a:lnTo>
                  <a:lnTo>
                    <a:pt x="3165626" y="1886386"/>
                  </a:lnTo>
                  <a:lnTo>
                    <a:pt x="7951" y="1657786"/>
                  </a:lnTo>
                  <a:cubicBezTo>
                    <a:pt x="5301" y="1240591"/>
                    <a:pt x="2650" y="823396"/>
                    <a:pt x="0" y="406201"/>
                  </a:cubicBezTo>
                  <a:close/>
                </a:path>
              </a:pathLst>
            </a:custGeom>
            <a:solidFill>
              <a:schemeClr val="accent4">
                <a:alpha val="66274"/>
              </a:schemeClr>
            </a:solidFill>
            <a:ln cap="flat" cmpd="sng" w="12700">
              <a:solidFill>
                <a:srgbClr val="BA8C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90" name="Google Shape;390;p11"/>
            <p:cNvSpPr txBox="1"/>
            <p:nvPr/>
          </p:nvSpPr>
          <p:spPr>
            <a:xfrm>
              <a:off x="4417030" y="3812084"/>
              <a:ext cx="1596770" cy="35434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ko-KR" sz="14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입장 터치 영역</a:t>
              </a:r>
              <a:endPara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descr="차 아이콘 png 이미지 검색결과&quot;" id="391" name="Google Shape;391;p11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5995055" y="5242707"/>
              <a:ext cx="478036" cy="47803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보트 아이콘 png 이미지 검색결과&quot;" id="392" name="Google Shape;392;p11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3804583" y="4798770"/>
              <a:ext cx="600200" cy="600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방 아이콘 png 이미지 검색결과&quot;" id="393" name="Google Shape;393;p11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5995055" y="4764671"/>
              <a:ext cx="478036" cy="47803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4" name="Google Shape;394;p11"/>
            <p:cNvSpPr/>
            <p:nvPr/>
          </p:nvSpPr>
          <p:spPr>
            <a:xfrm rot="5400000">
              <a:off x="3928424" y="5308544"/>
              <a:ext cx="378063" cy="574656"/>
            </a:xfrm>
            <a:prstGeom prst="downArrow">
              <a:avLst>
                <a:gd fmla="val 50000" name="adj1"/>
                <a:gd fmla="val 50000" name="adj2"/>
              </a:avLst>
            </a:prstGeom>
            <a:solidFill>
              <a:schemeClr val="accent2"/>
            </a:solidFill>
            <a:ln cap="flat" cmpd="sng" w="12700">
              <a:solidFill>
                <a:srgbClr val="AC5B2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95" name="Google Shape;395;p11"/>
            <p:cNvSpPr/>
            <p:nvPr/>
          </p:nvSpPr>
          <p:spPr>
            <a:xfrm rot="-5400000">
              <a:off x="5987998" y="5654430"/>
              <a:ext cx="378063" cy="574656"/>
            </a:xfrm>
            <a:prstGeom prst="downArrow">
              <a:avLst>
                <a:gd fmla="val 50000" name="adj1"/>
                <a:gd fmla="val 50000" name="adj2"/>
              </a:avLst>
            </a:prstGeom>
            <a:solidFill>
              <a:schemeClr val="accent2"/>
            </a:solidFill>
            <a:ln cap="flat" cmpd="sng" w="12700">
              <a:solidFill>
                <a:srgbClr val="AC5B2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descr="별 아이콘 png 이미지 검색결과&quot;" id="396" name="Google Shape;396;p11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3896621" y="1570840"/>
              <a:ext cx="443010" cy="44301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7" name="Google Shape;397;p11"/>
            <p:cNvSpPr txBox="1"/>
            <p:nvPr/>
          </p:nvSpPr>
          <p:spPr>
            <a:xfrm>
              <a:off x="4417030" y="1642406"/>
              <a:ext cx="711956" cy="30119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ko-KR" sz="11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X 999</a:t>
              </a:r>
              <a:endParaRPr b="0" i="0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98" name="Google Shape;398;p11"/>
            <p:cNvSpPr/>
            <p:nvPr/>
          </p:nvSpPr>
          <p:spPr>
            <a:xfrm>
              <a:off x="3873579" y="1977005"/>
              <a:ext cx="2567737" cy="1092050"/>
            </a:xfrm>
            <a:prstGeom prst="rect">
              <a:avLst/>
            </a:prstGeom>
            <a:solidFill>
              <a:schemeClr val="dk1"/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ko-KR" sz="14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퀘스트 영역</a:t>
              </a:r>
              <a:endParaRPr b="0" i="0" sz="14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descr="sng 퀘스트 이미지 검색결과&quot;" id="399" name="Google Shape;399;p11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6805875" y="2199605"/>
            <a:ext cx="3471600" cy="195583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ng 퀘스트 이미지 검색결과&quot;" id="400" name="Google Shape;400;p11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6805876" y="4451337"/>
            <a:ext cx="3471600" cy="1955669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p11"/>
          <p:cNvSpPr txBox="1"/>
          <p:nvPr/>
        </p:nvSpPr>
        <p:spPr>
          <a:xfrm>
            <a:off x="7600551" y="4135342"/>
            <a:ext cx="188224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퀘스트구성 예시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"/>
          <p:cNvSpPr txBox="1"/>
          <p:nvPr/>
        </p:nvSpPr>
        <p:spPr>
          <a:xfrm>
            <a:off x="511923" y="411051"/>
            <a:ext cx="9916882" cy="47705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ko-KR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■ 개요</a:t>
            </a:r>
            <a:endParaRPr b="0" i="0" sz="16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ko-KR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&gt; 집을 꾸밀 수 있는 각종 “명품(호화 상품)”을 랜덤 박스로 구성 하여 추가</a:t>
            </a:r>
            <a:endParaRPr b="0" i="0" sz="16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ko-KR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- 상점 리뉴얼, 일정 시점에 광고를 통한 습득</a:t>
            </a:r>
            <a:endParaRPr b="0" i="0" sz="16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ko-KR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- 에셋 리소스를 구매 하여 등급별 베리에이션 작업을 진행한다</a:t>
            </a:r>
            <a:endParaRPr b="0" i="0" sz="16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ko-KR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&gt; 랜덤 박스를 통해 명품을 구매 (챕터 보상 추가, 퀘스트를 통해 구매 유도, 광고 유도)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ko-KR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- 직접 구매 되지 않는다</a:t>
            </a:r>
            <a:endParaRPr b="0" i="0" sz="16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ko-KR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- 등급 (별)로 구성되어 유저가 좋은 상품에 대한 인지가 가능하도록 한다</a:t>
            </a:r>
            <a:endParaRPr b="0" i="0" sz="16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ko-KR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&gt; 습득한 “명품(호화 상품)”은 “나의 호화 저택 (MY MANSION)”에 배치 하는데 사용된다</a:t>
            </a:r>
            <a:endParaRPr b="0" i="0" sz="16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ko-KR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&gt; 정해져 있는 공간안에서 명품을 변경하여 취향에 맞게 저장 한다</a:t>
            </a:r>
            <a:endParaRPr b="0" i="0" sz="16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ko-KR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- 명품이나 공간은 챕터 진행에 따라 조건이 해제되는 구성</a:t>
            </a:r>
            <a:endParaRPr b="0" i="0" sz="16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ko-KR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&gt; 챕터와 공간에 대한 유도는 퀘스트 구성인 “호화 생활 (life of luxury)을 구성하여 진행한다</a:t>
            </a:r>
            <a:endParaRPr b="0" i="0" sz="16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ko-KR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- 별도의 특별 퀘스트로 “호화 저택”에만 포커싱 되어 구성</a:t>
            </a:r>
            <a:endParaRPr b="0" i="0" sz="16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ko-KR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&gt; 꾸며진 “호화 저택＂은 배치한 총 “호화 레벨로 서버별 랭크를 구성한다</a:t>
            </a:r>
            <a:endParaRPr b="0" i="0" sz="16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ko-KR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- 서브적인 요소이며 배치한 명품의 총 등급을 나타낸다</a:t>
            </a:r>
            <a:endParaRPr b="0" i="0" sz="16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ko-KR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&gt; 다른 친구의 “호화 저택”에 방문이 가능하며 DAY 기준 특정 횟수의 좋아요를 진행 할 수 있다</a:t>
            </a:r>
            <a:endParaRPr b="0" i="0" sz="16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ko-KR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- 랜덤으로 대상을 찾을수도 있다</a:t>
            </a:r>
            <a:endParaRPr b="0" i="0" sz="16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ko-KR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- 랜덤 대상을 친구로 등록할 수 있다 (친구 등록은 철저하게 즐겨찾기 개념으로만 구성한다)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ko-KR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&gt; 좋아요는 특정 기간동안 누적이 되며 좋아요 랭킹에 따른 보상이 기간 종료후 지급 된다</a:t>
            </a:r>
            <a:endParaRPr b="0" i="0" sz="16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ko-KR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&gt; 업데이트를 통해 지속적인 명품을 추가 하며 새로운 공간을 추가 하여 PLC를 확보한다</a:t>
            </a:r>
            <a:endParaRPr b="0" i="0" sz="16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12"/>
          <p:cNvSpPr txBox="1"/>
          <p:nvPr/>
        </p:nvSpPr>
        <p:spPr>
          <a:xfrm>
            <a:off x="2666824" y="431354"/>
            <a:ext cx="9163086" cy="32932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ko-KR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■ 호화 생활 (Life of luxury)</a:t>
            </a:r>
            <a:endParaRPr b="0" i="0" sz="16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ko-KR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&gt; 목표</a:t>
            </a:r>
            <a:endParaRPr b="0" i="0" sz="16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ko-KR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- 모든 맨션의 오브젝트와 외형은 등급과 파츠가 존재</a:t>
            </a:r>
            <a:endParaRPr b="0" i="0" sz="16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ko-KR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- 해당 요소를 습득하기 위해서는 골드를 소비 해야 한다</a:t>
            </a:r>
            <a:endParaRPr b="0" i="0" sz="16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ko-KR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* 랜덤 박스로 습득</a:t>
            </a:r>
            <a:endParaRPr b="0" i="0" sz="16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ko-KR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* 슬롯을 통해 골드를 습득하는 당위성을 구성</a:t>
            </a:r>
            <a:endParaRPr b="0" i="0" sz="16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ko-KR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- 추가적인 등급과 파츠가 등장하기 위해서는 챕터의 단계를 진행해야 한다</a:t>
            </a:r>
            <a:endParaRPr b="0" i="0" sz="16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ko-KR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* 챕터 완료시 풀리는 등급과 파츠가 노출 되어야 함</a:t>
            </a:r>
            <a:endParaRPr b="0" i="0" sz="16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ko-KR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* 챕터 진행에 대한 당위성</a:t>
            </a:r>
            <a:endParaRPr b="0" i="0" sz="16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ko-KR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- 즉 유저는 호화 생활을 위해 슬롯을 통해 골드를 지속적으로 습득해야 하며</a:t>
            </a:r>
            <a:br>
              <a:rPr b="0" i="0" lang="ko-KR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b="0" i="0" lang="ko-KR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상위의 오브젝트를 습득하기 위해 챕터를 지속적으로 올려야 한다</a:t>
            </a:r>
            <a:br>
              <a:rPr b="0" i="0" lang="ko-KR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b="0" i="0" lang="ko-KR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- 결국 맨션 퀘스트를 통해 방의 등급상승, 특정 파츠 배치 등을 목표로 전체 플레이를</a:t>
            </a:r>
            <a:br>
              <a:rPr b="0" i="0" lang="ko-KR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b="0" i="0" lang="ko-KR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자연스럽게 유도할 수 있다고 판단  </a:t>
            </a:r>
            <a:endParaRPr b="0" i="0" sz="16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13"/>
          <p:cNvSpPr txBox="1"/>
          <p:nvPr/>
        </p:nvSpPr>
        <p:spPr>
          <a:xfrm>
            <a:off x="2666824" y="431354"/>
            <a:ext cx="9180718" cy="18158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ko-KR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■ 소셜 구성</a:t>
            </a:r>
            <a:endParaRPr b="0" i="0" sz="16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ko-KR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&gt; 친구 맨션 구경하기</a:t>
            </a:r>
            <a:endParaRPr b="0" i="0" sz="16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ko-KR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- 친구 맨션 버튼을 통해 랜덤으로 친구들의 맨션을 구경 할 수 있도록 구성</a:t>
            </a:r>
            <a:endParaRPr b="0" i="0" sz="16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ko-KR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- 구경을 통해 할 수 있는건 현재는 “좋아요＂버튼을 클릭 해 주는것 이외에는 없음</a:t>
            </a:r>
            <a:endParaRPr b="0" i="0" sz="16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ko-KR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- 친구 리스트를 통해서도 좋아요를 보낼수 있도록 처리</a:t>
            </a:r>
            <a:endParaRPr b="0" i="0" sz="16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ko-KR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- 게임 친구는 일방적으로 등록 할 수 있는 구조 (수락 조건 없음) (삭제만 지원)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ko-KR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- 등록된 친구는 공격 및 방어 매칭에서 페이스북 친구 다음 조건으로 구성 (그후 랜덤)</a:t>
            </a:r>
            <a:endParaRPr b="0" i="0" sz="16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미국 집 오픈구조에 대한 이미지 검색결과" id="412" name="Google Shape;412;p13"/>
          <p:cNvPicPr preferRelativeResize="0"/>
          <p:nvPr/>
        </p:nvPicPr>
        <p:blipFill rotWithShape="1">
          <a:blip r:embed="rId3">
            <a:alphaModFix/>
          </a:blip>
          <a:srcRect b="24244" l="15003" r="45581" t="0"/>
          <a:stretch/>
        </p:blipFill>
        <p:spPr>
          <a:xfrm>
            <a:off x="228599" y="859117"/>
            <a:ext cx="3149601" cy="403561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바다펜션에 대한 이미지 검색결과" id="413" name="Google Shape;413;p13"/>
          <p:cNvPicPr preferRelativeResize="0"/>
          <p:nvPr/>
        </p:nvPicPr>
        <p:blipFill rotWithShape="1">
          <a:blip r:embed="rId4">
            <a:alphaModFix/>
          </a:blip>
          <a:srcRect b="0" l="38987" r="41489" t="81764"/>
          <a:stretch/>
        </p:blipFill>
        <p:spPr>
          <a:xfrm>
            <a:off x="228601" y="4894733"/>
            <a:ext cx="3127102" cy="1620061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Google Shape;414;p13"/>
          <p:cNvSpPr/>
          <p:nvPr/>
        </p:nvSpPr>
        <p:spPr>
          <a:xfrm>
            <a:off x="233919" y="846852"/>
            <a:ext cx="3143266" cy="5688344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15" name="Google Shape;415;p13"/>
          <p:cNvSpPr/>
          <p:nvPr/>
        </p:nvSpPr>
        <p:spPr>
          <a:xfrm>
            <a:off x="264876" y="859117"/>
            <a:ext cx="510873" cy="441209"/>
          </a:xfrm>
          <a:prstGeom prst="ellipse">
            <a:avLst/>
          </a:prstGeom>
          <a:solidFill>
            <a:schemeClr val="accent4"/>
          </a:solidFill>
          <a:ln cap="flat" cmpd="sng" w="12700">
            <a:solidFill>
              <a:srgbClr val="BA8C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16" name="Google Shape;416;p13"/>
          <p:cNvSpPr/>
          <p:nvPr/>
        </p:nvSpPr>
        <p:spPr>
          <a:xfrm>
            <a:off x="235003" y="2693366"/>
            <a:ext cx="3165626" cy="1942901"/>
          </a:xfrm>
          <a:custGeom>
            <a:rect b="b" l="l" r="r" t="t"/>
            <a:pathLst>
              <a:path extrusionOk="0" h="1942901" w="3165626">
                <a:moveTo>
                  <a:pt x="0" y="406201"/>
                </a:moveTo>
                <a:lnTo>
                  <a:pt x="3148889" y="0"/>
                </a:lnTo>
                <a:lnTo>
                  <a:pt x="3160877" y="1942901"/>
                </a:lnTo>
                <a:lnTo>
                  <a:pt x="3165626" y="1886386"/>
                </a:lnTo>
                <a:lnTo>
                  <a:pt x="7951" y="1657786"/>
                </a:lnTo>
                <a:cubicBezTo>
                  <a:pt x="5301" y="1240591"/>
                  <a:pt x="2650" y="823396"/>
                  <a:pt x="0" y="406201"/>
                </a:cubicBezTo>
                <a:close/>
              </a:path>
            </a:pathLst>
          </a:custGeom>
          <a:solidFill>
            <a:schemeClr val="accent4">
              <a:alpha val="66274"/>
            </a:schemeClr>
          </a:solidFill>
          <a:ln cap="flat" cmpd="sng" w="12700">
            <a:solidFill>
              <a:srgbClr val="BA8C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17" name="Google Shape;417;p13"/>
          <p:cNvSpPr txBox="1"/>
          <p:nvPr/>
        </p:nvSpPr>
        <p:spPr>
          <a:xfrm>
            <a:off x="951232" y="3480150"/>
            <a:ext cx="173316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입장 터치 영역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차 아이콘 png 이미지 검색결과&quot;" id="418" name="Google Shape;418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796661" y="5153199"/>
            <a:ext cx="559042" cy="55904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보트 아이콘 png 이미지 검색결과&quot;" id="419" name="Google Shape;419;p1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35003" y="4634035"/>
            <a:ext cx="701907" cy="70190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방 아이콘 png 이미지 검색결과&quot;" id="420" name="Google Shape;420;p1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796661" y="4594157"/>
            <a:ext cx="559042" cy="55904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별 아이콘 png 이미지 검색결과&quot;" id="421" name="Google Shape;421;p1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06706" y="859117"/>
            <a:ext cx="518080" cy="518080"/>
          </a:xfrm>
          <a:prstGeom prst="rect">
            <a:avLst/>
          </a:prstGeom>
          <a:noFill/>
          <a:ln>
            <a:noFill/>
          </a:ln>
        </p:spPr>
      </p:pic>
      <p:sp>
        <p:nvSpPr>
          <p:cNvPr id="422" name="Google Shape;422;p13"/>
          <p:cNvSpPr txBox="1"/>
          <p:nvPr/>
        </p:nvSpPr>
        <p:spPr>
          <a:xfrm>
            <a:off x="1415301" y="942810"/>
            <a:ext cx="8326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X 999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23" name="Google Shape;423;p13"/>
          <p:cNvPicPr preferRelativeResize="0"/>
          <p:nvPr/>
        </p:nvPicPr>
        <p:blipFill rotWithShape="1">
          <a:blip r:embed="rId9">
            <a:alphaModFix/>
          </a:blip>
          <a:srcRect b="90100" l="84056" r="2009" t="4125"/>
          <a:stretch/>
        </p:blipFill>
        <p:spPr>
          <a:xfrm>
            <a:off x="2872981" y="956542"/>
            <a:ext cx="406401" cy="355600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13"/>
          <p:cNvSpPr/>
          <p:nvPr/>
        </p:nvSpPr>
        <p:spPr>
          <a:xfrm>
            <a:off x="560015" y="5810268"/>
            <a:ext cx="727886" cy="613184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슬롯</a:t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25" name="Google Shape;425;p13"/>
          <p:cNvSpPr/>
          <p:nvPr/>
        </p:nvSpPr>
        <p:spPr>
          <a:xfrm>
            <a:off x="1482387" y="5810268"/>
            <a:ext cx="727886" cy="613184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챕터</a:t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26" name="Google Shape;426;p13"/>
          <p:cNvSpPr/>
          <p:nvPr/>
        </p:nvSpPr>
        <p:spPr>
          <a:xfrm>
            <a:off x="2412984" y="5810268"/>
            <a:ext cx="727886" cy="613184"/>
          </a:xfrm>
          <a:prstGeom prst="rect">
            <a:avLst/>
          </a:prstGeom>
          <a:solidFill>
            <a:schemeClr val="accent2"/>
          </a:solidFill>
          <a:ln cap="flat" cmpd="sng" w="12700">
            <a:solidFill>
              <a:srgbClr val="AC5B2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친구 맨션</a:t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427" name="Google Shape;427;p13"/>
          <p:cNvGrpSpPr/>
          <p:nvPr/>
        </p:nvGrpSpPr>
        <p:grpSpPr>
          <a:xfrm>
            <a:off x="3849559" y="2239565"/>
            <a:ext cx="2345580" cy="4206286"/>
            <a:chOff x="4994217" y="1816070"/>
            <a:chExt cx="3172030" cy="5688344"/>
          </a:xfrm>
        </p:grpSpPr>
        <p:pic>
          <p:nvPicPr>
            <p:cNvPr descr="미국 집 오픈구조에 대한 이미지 검색결과" id="428" name="Google Shape;428;p13"/>
            <p:cNvPicPr preferRelativeResize="0"/>
            <p:nvPr/>
          </p:nvPicPr>
          <p:blipFill rotWithShape="1">
            <a:blip r:embed="rId3">
              <a:alphaModFix/>
            </a:blip>
            <a:srcRect b="24244" l="15003" r="45581" t="0"/>
            <a:stretch/>
          </p:blipFill>
          <p:spPr>
            <a:xfrm>
              <a:off x="4994217" y="1828335"/>
              <a:ext cx="3149601" cy="40356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바다펜션에 대한 이미지 검색결과" id="429" name="Google Shape;429;p13"/>
            <p:cNvPicPr preferRelativeResize="0"/>
            <p:nvPr/>
          </p:nvPicPr>
          <p:blipFill rotWithShape="1">
            <a:blip r:embed="rId4">
              <a:alphaModFix/>
            </a:blip>
            <a:srcRect b="0" l="38987" r="41489" t="81764"/>
            <a:stretch/>
          </p:blipFill>
          <p:spPr>
            <a:xfrm>
              <a:off x="4994219" y="5863951"/>
              <a:ext cx="3127102" cy="162006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30" name="Google Shape;430;p13"/>
            <p:cNvSpPr/>
            <p:nvPr/>
          </p:nvSpPr>
          <p:spPr>
            <a:xfrm>
              <a:off x="4999537" y="1816070"/>
              <a:ext cx="3143266" cy="5688344"/>
            </a:xfrm>
            <a:prstGeom prst="rect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31" name="Google Shape;431;p13"/>
            <p:cNvSpPr/>
            <p:nvPr/>
          </p:nvSpPr>
          <p:spPr>
            <a:xfrm>
              <a:off x="5030494" y="1828335"/>
              <a:ext cx="510873" cy="441209"/>
            </a:xfrm>
            <a:prstGeom prst="ellipse">
              <a:avLst/>
            </a:prstGeom>
            <a:solidFill>
              <a:schemeClr val="accent4"/>
            </a:solidFill>
            <a:ln cap="flat" cmpd="sng" w="12700">
              <a:solidFill>
                <a:srgbClr val="BA8C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ko-KR" sz="12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</a:t>
              </a:r>
              <a:endParaRPr b="0" i="0" sz="12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32" name="Google Shape;432;p13"/>
            <p:cNvSpPr/>
            <p:nvPr/>
          </p:nvSpPr>
          <p:spPr>
            <a:xfrm>
              <a:off x="5000621" y="3662584"/>
              <a:ext cx="3165626" cy="1942901"/>
            </a:xfrm>
            <a:custGeom>
              <a:rect b="b" l="l" r="r" t="t"/>
              <a:pathLst>
                <a:path extrusionOk="0" h="1942901" w="3165626">
                  <a:moveTo>
                    <a:pt x="0" y="406201"/>
                  </a:moveTo>
                  <a:lnTo>
                    <a:pt x="3148889" y="0"/>
                  </a:lnTo>
                  <a:lnTo>
                    <a:pt x="3160877" y="1942901"/>
                  </a:lnTo>
                  <a:lnTo>
                    <a:pt x="3165626" y="1886386"/>
                  </a:lnTo>
                  <a:lnTo>
                    <a:pt x="7951" y="1657786"/>
                  </a:lnTo>
                  <a:cubicBezTo>
                    <a:pt x="5301" y="1240591"/>
                    <a:pt x="2650" y="823396"/>
                    <a:pt x="0" y="406201"/>
                  </a:cubicBezTo>
                  <a:close/>
                </a:path>
              </a:pathLst>
            </a:custGeom>
            <a:solidFill>
              <a:schemeClr val="accent4">
                <a:alpha val="66274"/>
              </a:schemeClr>
            </a:solidFill>
            <a:ln cap="flat" cmpd="sng" w="12700">
              <a:solidFill>
                <a:srgbClr val="BA8C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33" name="Google Shape;433;p13"/>
            <p:cNvSpPr txBox="1"/>
            <p:nvPr/>
          </p:nvSpPr>
          <p:spPr>
            <a:xfrm>
              <a:off x="5716850" y="4449368"/>
              <a:ext cx="1645802" cy="37459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ko-KR" sz="12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입장 터치 영역</a:t>
              </a:r>
              <a:endPara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descr="차 아이콘 png 이미지 검색결과&quot;" id="434" name="Google Shape;434;p1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7562279" y="6122417"/>
              <a:ext cx="559042" cy="55904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보트 아이콘 png 이미지 검색결과&quot;" id="435" name="Google Shape;435;p13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5000621" y="5603253"/>
              <a:ext cx="701907" cy="7019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방 아이콘 png 이미지 검색결과&quot;" id="436" name="Google Shape;436;p13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7562279" y="5563375"/>
              <a:ext cx="559042" cy="55904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별 아이콘 png 이미지 검색결과&quot;" id="437" name="Google Shape;437;p13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5572324" y="1828335"/>
              <a:ext cx="518080" cy="51808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38" name="Google Shape;438;p13"/>
            <p:cNvSpPr txBox="1"/>
            <p:nvPr/>
          </p:nvSpPr>
          <p:spPr>
            <a:xfrm>
              <a:off x="6180919" y="1912028"/>
              <a:ext cx="832600" cy="37998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ko-KR" sz="12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X 999</a:t>
              </a:r>
              <a:endPara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439" name="Google Shape;439;p13"/>
            <p:cNvPicPr preferRelativeResize="0"/>
            <p:nvPr/>
          </p:nvPicPr>
          <p:blipFill rotWithShape="1">
            <a:blip r:embed="rId12">
              <a:alphaModFix/>
            </a:blip>
            <a:srcRect b="90100" l="84056" r="2009" t="4125"/>
            <a:stretch/>
          </p:blipFill>
          <p:spPr>
            <a:xfrm>
              <a:off x="7638599" y="1925760"/>
              <a:ext cx="406401" cy="355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40" name="Google Shape;440;p13"/>
            <p:cNvSpPr/>
            <p:nvPr/>
          </p:nvSpPr>
          <p:spPr>
            <a:xfrm>
              <a:off x="5325633" y="6779486"/>
              <a:ext cx="727886" cy="613184"/>
            </a:xfrm>
            <a:prstGeom prst="rect">
              <a:avLst/>
            </a:prstGeom>
            <a:solidFill>
              <a:schemeClr val="dk1"/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ko-KR" sz="12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슬롯</a:t>
              </a:r>
              <a:endParaRPr b="0" i="0" sz="12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41" name="Google Shape;441;p13"/>
            <p:cNvSpPr/>
            <p:nvPr/>
          </p:nvSpPr>
          <p:spPr>
            <a:xfrm>
              <a:off x="6248005" y="6779486"/>
              <a:ext cx="727886" cy="613184"/>
            </a:xfrm>
            <a:prstGeom prst="rect">
              <a:avLst/>
            </a:prstGeom>
            <a:solidFill>
              <a:schemeClr val="dk1"/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ko-KR" sz="12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챕터</a:t>
              </a:r>
              <a:endParaRPr b="0" i="0" sz="12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42" name="Google Shape;442;p13"/>
            <p:cNvSpPr/>
            <p:nvPr/>
          </p:nvSpPr>
          <p:spPr>
            <a:xfrm>
              <a:off x="7178602" y="6779486"/>
              <a:ext cx="727886" cy="613184"/>
            </a:xfrm>
            <a:prstGeom prst="rect">
              <a:avLst/>
            </a:prstGeom>
            <a:solidFill>
              <a:schemeClr val="accent2"/>
            </a:solidFill>
            <a:ln cap="flat" cmpd="sng" w="12700">
              <a:solidFill>
                <a:srgbClr val="AC5B2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ko-KR" sz="12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친구 맨션</a:t>
              </a:r>
              <a:endParaRPr b="0" i="0" sz="12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443" name="Google Shape;443;p13"/>
          <p:cNvSpPr/>
          <p:nvPr/>
        </p:nvSpPr>
        <p:spPr>
          <a:xfrm>
            <a:off x="4065268" y="3141458"/>
            <a:ext cx="1889956" cy="276834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44" name="Google Shape;444;p13"/>
          <p:cNvSpPr/>
          <p:nvPr/>
        </p:nvSpPr>
        <p:spPr>
          <a:xfrm>
            <a:off x="4150443" y="2758360"/>
            <a:ext cx="845673" cy="363646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ko-KR" sz="11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페이스북</a:t>
            </a:r>
            <a:endParaRPr b="0" i="0" sz="11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45" name="Google Shape;445;p13"/>
          <p:cNvSpPr/>
          <p:nvPr/>
        </p:nvSpPr>
        <p:spPr>
          <a:xfrm>
            <a:off x="5077268" y="2758360"/>
            <a:ext cx="845673" cy="363646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ko-KR" sz="11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게임 친구</a:t>
            </a:r>
            <a:endParaRPr b="0" i="0" sz="11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46" name="Google Shape;446;p13"/>
          <p:cNvSpPr/>
          <p:nvPr/>
        </p:nvSpPr>
        <p:spPr>
          <a:xfrm>
            <a:off x="4129427" y="3241715"/>
            <a:ext cx="1780814" cy="268062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-KR" sz="12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친구 이름 1</a:t>
            </a:r>
            <a:endParaRPr b="0" i="0" sz="12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좋아요 아이콘 png 이미지 검색결과&quot;" id="447" name="Google Shape;447;p13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5547174" y="3240719"/>
            <a:ext cx="277562" cy="277562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Google Shape;448;p13"/>
          <p:cNvSpPr/>
          <p:nvPr/>
        </p:nvSpPr>
        <p:spPr>
          <a:xfrm>
            <a:off x="4129427" y="3573875"/>
            <a:ext cx="1780814" cy="268062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-KR" sz="12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친구 이름 2</a:t>
            </a:r>
            <a:endParaRPr b="0" i="0" sz="12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좋아요 아이콘 png 이미지 검색결과&quot;" id="449" name="Google Shape;449;p13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5547174" y="3572879"/>
            <a:ext cx="277562" cy="277562"/>
          </a:xfrm>
          <a:prstGeom prst="rect">
            <a:avLst/>
          </a:prstGeom>
          <a:noFill/>
          <a:ln>
            <a:noFill/>
          </a:ln>
        </p:spPr>
      </p:pic>
      <p:sp>
        <p:nvSpPr>
          <p:cNvPr id="450" name="Google Shape;450;p13"/>
          <p:cNvSpPr/>
          <p:nvPr/>
        </p:nvSpPr>
        <p:spPr>
          <a:xfrm>
            <a:off x="4129427" y="3905039"/>
            <a:ext cx="1780814" cy="268062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-KR" sz="12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친구 이름 3</a:t>
            </a:r>
            <a:endParaRPr b="0" i="0" sz="12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좋아요 아이콘 png 이미지 검색결과&quot;" id="451" name="Google Shape;451;p13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5547174" y="3904043"/>
            <a:ext cx="277562" cy="277562"/>
          </a:xfrm>
          <a:prstGeom prst="rect">
            <a:avLst/>
          </a:prstGeom>
          <a:noFill/>
          <a:ln>
            <a:noFill/>
          </a:ln>
        </p:spPr>
      </p:pic>
      <p:sp>
        <p:nvSpPr>
          <p:cNvPr id="452" name="Google Shape;452;p13"/>
          <p:cNvSpPr/>
          <p:nvPr/>
        </p:nvSpPr>
        <p:spPr>
          <a:xfrm>
            <a:off x="4129427" y="4221685"/>
            <a:ext cx="1780814" cy="268062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-KR" sz="12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친구 이름 4</a:t>
            </a:r>
            <a:endParaRPr b="0" i="0" sz="12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좋아요 아이콘 png 이미지 검색결과&quot;" id="453" name="Google Shape;453;p13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5547174" y="4220689"/>
            <a:ext cx="277562" cy="277562"/>
          </a:xfrm>
          <a:prstGeom prst="rect">
            <a:avLst/>
          </a:prstGeom>
          <a:noFill/>
          <a:ln>
            <a:noFill/>
          </a:ln>
        </p:spPr>
      </p:pic>
      <p:sp>
        <p:nvSpPr>
          <p:cNvPr id="454" name="Google Shape;454;p13"/>
          <p:cNvSpPr/>
          <p:nvPr/>
        </p:nvSpPr>
        <p:spPr>
          <a:xfrm>
            <a:off x="4129427" y="4554408"/>
            <a:ext cx="1780814" cy="268062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-KR" sz="12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친구 이름 5</a:t>
            </a:r>
            <a:endParaRPr b="0" i="0" sz="12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좋아요 아이콘 png 이미지 검색결과&quot;" id="455" name="Google Shape;455;p13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5547174" y="4553412"/>
            <a:ext cx="277562" cy="27756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미국 집 오픈구조에 대한 이미지 검색결과" id="456" name="Google Shape;456;p13"/>
          <p:cNvPicPr preferRelativeResize="0"/>
          <p:nvPr/>
        </p:nvPicPr>
        <p:blipFill rotWithShape="1">
          <a:blip r:embed="rId3">
            <a:alphaModFix/>
          </a:blip>
          <a:srcRect b="24244" l="0" r="0" t="0"/>
          <a:stretch/>
        </p:blipFill>
        <p:spPr>
          <a:xfrm>
            <a:off x="7655993" y="4457111"/>
            <a:ext cx="2756611" cy="1392176"/>
          </a:xfrm>
          <a:prstGeom prst="rect">
            <a:avLst/>
          </a:prstGeom>
          <a:noFill/>
          <a:ln>
            <a:noFill/>
          </a:ln>
        </p:spPr>
      </p:pic>
      <p:sp>
        <p:nvSpPr>
          <p:cNvPr id="457" name="Google Shape;457;p13"/>
          <p:cNvSpPr/>
          <p:nvPr/>
        </p:nvSpPr>
        <p:spPr>
          <a:xfrm>
            <a:off x="6998184" y="4457111"/>
            <a:ext cx="844815" cy="1392176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58" name="Google Shape;458;p13"/>
          <p:cNvSpPr/>
          <p:nvPr/>
        </p:nvSpPr>
        <p:spPr>
          <a:xfrm>
            <a:off x="10413009" y="4457111"/>
            <a:ext cx="910479" cy="1392176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미국 차고에 대한 이미지 검색결과" id="459" name="Google Shape;459;p13"/>
          <p:cNvPicPr preferRelativeResize="0"/>
          <p:nvPr/>
        </p:nvPicPr>
        <p:blipFill rotWithShape="1">
          <a:blip r:embed="rId14">
            <a:alphaModFix/>
          </a:blip>
          <a:srcRect b="0" l="3042" r="49644" t="6449"/>
          <a:stretch/>
        </p:blipFill>
        <p:spPr>
          <a:xfrm>
            <a:off x="10254932" y="4452878"/>
            <a:ext cx="1079870" cy="139640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미국 보트에 대한 이미지 검색결과" id="460" name="Google Shape;460;p13"/>
          <p:cNvPicPr preferRelativeResize="0"/>
          <p:nvPr/>
        </p:nvPicPr>
        <p:blipFill rotWithShape="1">
          <a:blip r:embed="rId15">
            <a:alphaModFix/>
          </a:blip>
          <a:srcRect b="12417" l="40957" r="24002" t="1272"/>
          <a:stretch/>
        </p:blipFill>
        <p:spPr>
          <a:xfrm>
            <a:off x="6998184" y="4656300"/>
            <a:ext cx="1071089" cy="17589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바다펜션에 대한 이미지 검색결과" id="461" name="Google Shape;461;p13"/>
          <p:cNvPicPr preferRelativeResize="0"/>
          <p:nvPr/>
        </p:nvPicPr>
        <p:blipFill rotWithShape="1">
          <a:blip r:embed="rId4">
            <a:alphaModFix/>
          </a:blip>
          <a:srcRect b="0" l="34964" r="1915" t="81764"/>
          <a:stretch/>
        </p:blipFill>
        <p:spPr>
          <a:xfrm>
            <a:off x="7847280" y="5849287"/>
            <a:ext cx="3487522" cy="558877"/>
          </a:xfrm>
          <a:prstGeom prst="rect">
            <a:avLst/>
          </a:prstGeom>
          <a:noFill/>
          <a:ln>
            <a:noFill/>
          </a:ln>
        </p:spPr>
      </p:pic>
      <p:sp>
        <p:nvSpPr>
          <p:cNvPr id="462" name="Google Shape;462;p13"/>
          <p:cNvSpPr/>
          <p:nvPr/>
        </p:nvSpPr>
        <p:spPr>
          <a:xfrm>
            <a:off x="7002857" y="4452880"/>
            <a:ext cx="1084340" cy="1962322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63" name="Google Shape;463;p13"/>
          <p:cNvSpPr/>
          <p:nvPr/>
        </p:nvSpPr>
        <p:spPr>
          <a:xfrm>
            <a:off x="8071414" y="4452880"/>
            <a:ext cx="1084340" cy="1962322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64" name="Google Shape;464;p13"/>
          <p:cNvSpPr/>
          <p:nvPr/>
        </p:nvSpPr>
        <p:spPr>
          <a:xfrm>
            <a:off x="9160034" y="4452880"/>
            <a:ext cx="1084340" cy="1962322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65" name="Google Shape;465;p13"/>
          <p:cNvSpPr/>
          <p:nvPr/>
        </p:nvSpPr>
        <p:spPr>
          <a:xfrm>
            <a:off x="10261067" y="4452880"/>
            <a:ext cx="1084340" cy="1962322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좋아요 아이콘 png 이미지 검색결과&quot;" id="466" name="Google Shape;466;p13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8496536" y="5978079"/>
            <a:ext cx="277562" cy="277562"/>
          </a:xfrm>
          <a:prstGeom prst="rect">
            <a:avLst/>
          </a:prstGeom>
          <a:noFill/>
          <a:ln>
            <a:noFill/>
          </a:ln>
        </p:spPr>
      </p:pic>
      <p:sp>
        <p:nvSpPr>
          <p:cNvPr id="467" name="Google Shape;467;p13"/>
          <p:cNvSpPr txBox="1"/>
          <p:nvPr/>
        </p:nvSpPr>
        <p:spPr>
          <a:xfrm>
            <a:off x="8060251" y="4461642"/>
            <a:ext cx="1196918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ko-KR" sz="9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친구 이름 1의 맨션</a:t>
            </a:r>
            <a:endParaRPr b="0" i="0" sz="9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랭킹 아이콘 png 이미지 검색결과&quot;" id="468" name="Google Shape;468;p13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2796661" y="1409567"/>
            <a:ext cx="520994" cy="5209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14"/>
          <p:cNvSpPr txBox="1"/>
          <p:nvPr/>
        </p:nvSpPr>
        <p:spPr>
          <a:xfrm>
            <a:off x="2666824" y="431354"/>
            <a:ext cx="9002786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ko-KR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■ 좋아요 랭킹</a:t>
            </a:r>
            <a:endParaRPr b="0" i="0" sz="16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ko-KR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&gt; 좋아요 랭킹 아이콘 구성</a:t>
            </a:r>
            <a:endParaRPr b="0" i="0" sz="16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ko-KR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- 랭킹 아이콘을 터치하여 이동 가능</a:t>
            </a:r>
            <a:endParaRPr b="0" i="0" sz="16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ko-KR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- 랭킹에 따른 순위와 그에 따른 보상, 해당 맨션으로 이동, 초기화에 대한 정보 노출</a:t>
            </a:r>
            <a:endParaRPr b="0" i="0" sz="16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ko-KR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- 초기화는 1주일에 한번씩 발생</a:t>
            </a:r>
            <a:endParaRPr b="0" i="0" sz="16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ko-KR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- 최대한 가볍게 내용을 확인 할 수 있도록 구성 필요</a:t>
            </a:r>
            <a:endParaRPr b="0" i="0" sz="16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미국 집 오픈구조에 대한 이미지 검색결과" id="474" name="Google Shape;474;p14"/>
          <p:cNvPicPr preferRelativeResize="0"/>
          <p:nvPr/>
        </p:nvPicPr>
        <p:blipFill rotWithShape="1">
          <a:blip r:embed="rId3">
            <a:alphaModFix/>
          </a:blip>
          <a:srcRect b="24244" l="15003" r="45581" t="0"/>
          <a:stretch/>
        </p:blipFill>
        <p:spPr>
          <a:xfrm>
            <a:off x="228599" y="859117"/>
            <a:ext cx="3149601" cy="403561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바다펜션에 대한 이미지 검색결과" id="475" name="Google Shape;475;p14"/>
          <p:cNvPicPr preferRelativeResize="0"/>
          <p:nvPr/>
        </p:nvPicPr>
        <p:blipFill rotWithShape="1">
          <a:blip r:embed="rId4">
            <a:alphaModFix/>
          </a:blip>
          <a:srcRect b="0" l="38987" r="41489" t="81764"/>
          <a:stretch/>
        </p:blipFill>
        <p:spPr>
          <a:xfrm>
            <a:off x="228601" y="4894733"/>
            <a:ext cx="3127102" cy="1620061"/>
          </a:xfrm>
          <a:prstGeom prst="rect">
            <a:avLst/>
          </a:prstGeom>
          <a:noFill/>
          <a:ln>
            <a:noFill/>
          </a:ln>
        </p:spPr>
      </p:pic>
      <p:sp>
        <p:nvSpPr>
          <p:cNvPr id="476" name="Google Shape;476;p14"/>
          <p:cNvSpPr/>
          <p:nvPr/>
        </p:nvSpPr>
        <p:spPr>
          <a:xfrm>
            <a:off x="233919" y="846852"/>
            <a:ext cx="3143266" cy="5688344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77" name="Google Shape;477;p14"/>
          <p:cNvSpPr/>
          <p:nvPr/>
        </p:nvSpPr>
        <p:spPr>
          <a:xfrm>
            <a:off x="264876" y="859117"/>
            <a:ext cx="510873" cy="441209"/>
          </a:xfrm>
          <a:prstGeom prst="ellipse">
            <a:avLst/>
          </a:prstGeom>
          <a:solidFill>
            <a:schemeClr val="accent4"/>
          </a:solidFill>
          <a:ln cap="flat" cmpd="sng" w="12700">
            <a:solidFill>
              <a:srgbClr val="BA8C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78" name="Google Shape;478;p14"/>
          <p:cNvSpPr/>
          <p:nvPr/>
        </p:nvSpPr>
        <p:spPr>
          <a:xfrm>
            <a:off x="235003" y="2693366"/>
            <a:ext cx="3165626" cy="1942901"/>
          </a:xfrm>
          <a:custGeom>
            <a:rect b="b" l="l" r="r" t="t"/>
            <a:pathLst>
              <a:path extrusionOk="0" h="1942901" w="3165626">
                <a:moveTo>
                  <a:pt x="0" y="406201"/>
                </a:moveTo>
                <a:lnTo>
                  <a:pt x="3148889" y="0"/>
                </a:lnTo>
                <a:lnTo>
                  <a:pt x="3160877" y="1942901"/>
                </a:lnTo>
                <a:lnTo>
                  <a:pt x="3165626" y="1886386"/>
                </a:lnTo>
                <a:lnTo>
                  <a:pt x="7951" y="1657786"/>
                </a:lnTo>
                <a:cubicBezTo>
                  <a:pt x="5301" y="1240591"/>
                  <a:pt x="2650" y="823396"/>
                  <a:pt x="0" y="406201"/>
                </a:cubicBezTo>
                <a:close/>
              </a:path>
            </a:pathLst>
          </a:custGeom>
          <a:solidFill>
            <a:schemeClr val="accent4">
              <a:alpha val="66274"/>
            </a:schemeClr>
          </a:solidFill>
          <a:ln cap="flat" cmpd="sng" w="12700">
            <a:solidFill>
              <a:srgbClr val="BA8C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79" name="Google Shape;479;p14"/>
          <p:cNvSpPr txBox="1"/>
          <p:nvPr/>
        </p:nvSpPr>
        <p:spPr>
          <a:xfrm>
            <a:off x="951232" y="3480150"/>
            <a:ext cx="173316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입장 터치 영역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차 아이콘 png 이미지 검색결과&quot;" id="480" name="Google Shape;480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796661" y="5153199"/>
            <a:ext cx="559042" cy="55904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보트 아이콘 png 이미지 검색결과&quot;" id="481" name="Google Shape;481;p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35003" y="4634035"/>
            <a:ext cx="701907" cy="70190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방 아이콘 png 이미지 검색결과&quot;" id="482" name="Google Shape;482;p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796661" y="4594157"/>
            <a:ext cx="559042" cy="55904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별 아이콘 png 이미지 검색결과&quot;" id="483" name="Google Shape;483;p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06706" y="859117"/>
            <a:ext cx="518080" cy="518080"/>
          </a:xfrm>
          <a:prstGeom prst="rect">
            <a:avLst/>
          </a:prstGeom>
          <a:noFill/>
          <a:ln>
            <a:noFill/>
          </a:ln>
        </p:spPr>
      </p:pic>
      <p:sp>
        <p:nvSpPr>
          <p:cNvPr id="484" name="Google Shape;484;p14"/>
          <p:cNvSpPr txBox="1"/>
          <p:nvPr/>
        </p:nvSpPr>
        <p:spPr>
          <a:xfrm>
            <a:off x="1415301" y="942810"/>
            <a:ext cx="8326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X 999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85" name="Google Shape;485;p14"/>
          <p:cNvPicPr preferRelativeResize="0"/>
          <p:nvPr/>
        </p:nvPicPr>
        <p:blipFill rotWithShape="1">
          <a:blip r:embed="rId9">
            <a:alphaModFix/>
          </a:blip>
          <a:srcRect b="90100" l="84056" r="2009" t="4125"/>
          <a:stretch/>
        </p:blipFill>
        <p:spPr>
          <a:xfrm>
            <a:off x="2872981" y="956542"/>
            <a:ext cx="406401" cy="355600"/>
          </a:xfrm>
          <a:prstGeom prst="rect">
            <a:avLst/>
          </a:prstGeom>
          <a:noFill/>
          <a:ln>
            <a:noFill/>
          </a:ln>
        </p:spPr>
      </p:pic>
      <p:sp>
        <p:nvSpPr>
          <p:cNvPr id="486" name="Google Shape;486;p14"/>
          <p:cNvSpPr/>
          <p:nvPr/>
        </p:nvSpPr>
        <p:spPr>
          <a:xfrm>
            <a:off x="560015" y="5810268"/>
            <a:ext cx="727886" cy="613184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슬롯</a:t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87" name="Google Shape;487;p14"/>
          <p:cNvSpPr/>
          <p:nvPr/>
        </p:nvSpPr>
        <p:spPr>
          <a:xfrm>
            <a:off x="1482387" y="5810268"/>
            <a:ext cx="727886" cy="613184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챕터</a:t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88" name="Google Shape;488;p14"/>
          <p:cNvSpPr/>
          <p:nvPr/>
        </p:nvSpPr>
        <p:spPr>
          <a:xfrm>
            <a:off x="2412984" y="5810268"/>
            <a:ext cx="727886" cy="613184"/>
          </a:xfrm>
          <a:prstGeom prst="rect">
            <a:avLst/>
          </a:prstGeom>
          <a:solidFill>
            <a:schemeClr val="accent2"/>
          </a:solidFill>
          <a:ln cap="flat" cmpd="sng" w="12700">
            <a:solidFill>
              <a:srgbClr val="AC5B2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친구 맨션</a:t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랭킹 아이콘 png 이미지 검색결과&quot;" id="489" name="Google Shape;489;p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796661" y="1409567"/>
            <a:ext cx="520994" cy="5209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모바일 게임 랭킹 이미지 검색결과&quot;" id="490" name="Google Shape;490;p14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3703281" y="2336125"/>
            <a:ext cx="2362346" cy="41990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모바일 게임 랭킹 이미지 검색결과&quot;" id="491" name="Google Shape;491;p14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6305366" y="2336125"/>
            <a:ext cx="2519443" cy="41990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모바일 게임 랭킹 이미지 검색결과&quot;" id="492" name="Google Shape;492;p14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8935810" y="2336125"/>
            <a:ext cx="2785779" cy="4178669"/>
          </a:xfrm>
          <a:prstGeom prst="rect">
            <a:avLst/>
          </a:prstGeom>
          <a:noFill/>
          <a:ln>
            <a:noFill/>
          </a:ln>
        </p:spPr>
      </p:pic>
      <p:sp>
        <p:nvSpPr>
          <p:cNvPr id="493" name="Google Shape;493;p14"/>
          <p:cNvSpPr/>
          <p:nvPr/>
        </p:nvSpPr>
        <p:spPr>
          <a:xfrm>
            <a:off x="2751735" y="1349602"/>
            <a:ext cx="603968" cy="640924"/>
          </a:xfrm>
          <a:prstGeom prst="rect">
            <a:avLst/>
          </a:prstGeom>
          <a:solidFill>
            <a:schemeClr val="accent2">
              <a:alpha val="62352"/>
            </a:schemeClr>
          </a:solidFill>
          <a:ln cap="flat" cmpd="sng" w="12700">
            <a:solidFill>
              <a:srgbClr val="AC5B2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494" name="Google Shape;494;p14"/>
          <p:cNvCxnSpPr>
            <a:stCxn id="493" idx="3"/>
          </p:cNvCxnSpPr>
          <p:nvPr/>
        </p:nvCxnSpPr>
        <p:spPr>
          <a:xfrm flipH="1" rot="10800000">
            <a:off x="3355703" y="749664"/>
            <a:ext cx="285300" cy="9204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miter lim="800000"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15"/>
          <p:cNvSpPr txBox="1"/>
          <p:nvPr/>
        </p:nvSpPr>
        <p:spPr>
          <a:xfrm>
            <a:off x="2666824" y="431354"/>
            <a:ext cx="9643987" cy="30469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ko-KR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■ 상점 구성</a:t>
            </a:r>
            <a:endParaRPr b="0" i="0" sz="16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ko-KR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&gt; 상점을 리뉴얼 하여 패키지와 맨션 오브젝트 탭을 구성</a:t>
            </a:r>
            <a:endParaRPr b="0" i="0" sz="16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ko-KR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- 주요 상품으로 구성되어 있으며 크게 두가지의 타입으로 구성</a:t>
            </a:r>
            <a:endParaRPr b="0" i="0" sz="16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ko-KR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- 골드 구매 상품</a:t>
            </a:r>
            <a:endParaRPr b="0" i="0" sz="16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ko-KR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* 24시간에 한번씩 광고를 봐서 습득이 가능한 상자</a:t>
            </a:r>
            <a:endParaRPr b="0" i="0" sz="16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ko-KR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* 골드를 소비하여 습득 가능</a:t>
            </a:r>
            <a:endParaRPr b="0" i="0" sz="16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ko-KR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* 등급별로 약 4개 구분되어 있으며 챕터 진행도에 따라 상자가 추가적으로 생성되는 구조</a:t>
            </a:r>
            <a:endParaRPr b="0" i="0" sz="16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ko-KR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* 각 등급별 상자에 따라 등장하는 오브젝트가 다르게 구성되어 있으며 골드 가격도 다름</a:t>
            </a:r>
            <a:endParaRPr b="0" i="0" sz="16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ko-KR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&gt; 유료 구매 상품</a:t>
            </a:r>
            <a:endParaRPr b="0" i="0" sz="16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ko-KR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* 48시간에 한번씩 광고를 봐서 습득이 가능한 상자</a:t>
            </a:r>
            <a:endParaRPr b="0" i="0" sz="16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ko-KR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* 유료 결제를 통해 (적은 금액) 습득이 가능한 상자로 모든 오브젝트를 진도와 무관하게</a:t>
            </a:r>
            <a:br>
              <a:rPr b="0" i="0" lang="ko-KR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b="0" i="0" lang="ko-KR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습득 가능</a:t>
            </a:r>
            <a:endParaRPr b="0" i="0" sz="16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크래쉬 로얄 상점 이미지 검색결과&quot;" id="500" name="Google Shape;500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1560" y="3610535"/>
            <a:ext cx="3833540" cy="310501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크래쉬 로얄 상점 이미지 검색결과&quot;" id="501" name="Google Shape;501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89399" y="3610535"/>
            <a:ext cx="3105017" cy="310501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크래쉬 로얄 상점 이미지 검색결과&quot;" id="502" name="Google Shape;502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308715" y="3610535"/>
            <a:ext cx="3105017" cy="31050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16"/>
          <p:cNvSpPr txBox="1"/>
          <p:nvPr/>
        </p:nvSpPr>
        <p:spPr>
          <a:xfrm>
            <a:off x="2666824" y="431354"/>
            <a:ext cx="8635697" cy="18158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ko-KR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■ 리소스 요청</a:t>
            </a:r>
            <a:endParaRPr b="0" i="0" sz="16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ko-KR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&gt; 공통 구성</a:t>
            </a:r>
            <a:endParaRPr b="0" i="0" sz="16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ko-KR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- FULL 3D로 제작 하며 카메라 움직임은 없이 제작</a:t>
            </a:r>
            <a:endParaRPr b="0" i="0" sz="16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ko-KR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* 자유로운 움직임을 보장하기 부담되는 상황</a:t>
            </a:r>
            <a:endParaRPr b="0" i="0" sz="16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ko-KR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- 모든 리소스는 3개의 등급으로 베리에이션 필요</a:t>
            </a:r>
            <a:endParaRPr b="0" i="0" sz="16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ko-KR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* 가장 낮은 수준의 아이템, 기본 아이템, 고급형 아이템</a:t>
            </a:r>
            <a:endParaRPr b="0" i="0" sz="16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ko-KR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- 기존 에셋을 통해 모델링을 구매하여 일부 모델링 변경 및 텍스쳐 변경을 진행</a:t>
            </a:r>
            <a:endParaRPr b="0" i="0" sz="16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08" name="Google Shape;508;p16"/>
          <p:cNvSpPr/>
          <p:nvPr/>
        </p:nvSpPr>
        <p:spPr>
          <a:xfrm>
            <a:off x="254000" y="5849035"/>
            <a:ext cx="4187825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800" u="sng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  <a:hlinkClick r:id="rId3"/>
              </a:rPr>
              <a:t>https://assetstore.unity.com/packages/3d/environments/hq-modular-modern-interior-135946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i-1" id="509" name="Google Shape;509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4000" y="3213100"/>
            <a:ext cx="4187825" cy="235798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-8" id="510" name="Google Shape;510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604000" y="3213100"/>
            <a:ext cx="4698016" cy="2357986"/>
          </a:xfrm>
          <a:prstGeom prst="rect">
            <a:avLst/>
          </a:prstGeom>
          <a:noFill/>
          <a:ln>
            <a:noFill/>
          </a:ln>
        </p:spPr>
      </p:pic>
      <p:sp>
        <p:nvSpPr>
          <p:cNvPr id="511" name="Google Shape;511;p16"/>
          <p:cNvSpPr/>
          <p:nvPr/>
        </p:nvSpPr>
        <p:spPr>
          <a:xfrm>
            <a:off x="6604000" y="5664369"/>
            <a:ext cx="4698016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800" u="sng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  <a:hlinkClick r:id="rId6"/>
              </a:rPr>
              <a:t>https://assetstore.unity.com/packages/3d/environments/simpoly-interiors-109408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12" name="Google Shape;512;p16"/>
          <p:cNvSpPr txBox="1"/>
          <p:nvPr/>
        </p:nvSpPr>
        <p:spPr>
          <a:xfrm>
            <a:off x="76368" y="2704794"/>
            <a:ext cx="518091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실사 리소스를 랜더링과 텍스쳐 변경으로 사용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13" name="Google Shape;513;p16"/>
          <p:cNvSpPr txBox="1"/>
          <p:nvPr/>
        </p:nvSpPr>
        <p:spPr>
          <a:xfrm>
            <a:off x="6464468" y="2553763"/>
            <a:ext cx="5180912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로우 폴리곤 리소스를 모델링 변경 및 텍스텨 변경으로 사용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17"/>
          <p:cNvSpPr txBox="1"/>
          <p:nvPr/>
        </p:nvSpPr>
        <p:spPr>
          <a:xfrm>
            <a:off x="2666824" y="431354"/>
            <a:ext cx="6017994" cy="10772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ko-KR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■ 리소스 요청</a:t>
            </a:r>
            <a:endParaRPr b="0" i="0" sz="16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ko-KR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&gt; 1번방 구성</a:t>
            </a:r>
            <a:endParaRPr b="0" i="0" sz="16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ko-KR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- 거실을 컨셉으로 제작되며 밖이 트여 있도록 구성</a:t>
            </a:r>
            <a:endParaRPr b="0" i="0" sz="16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ko-KR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- 하단의 컨셉 이미지 참고 요청 </a:t>
            </a:r>
            <a:endParaRPr b="0" i="0" sz="16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519" name="Google Shape;519;p17"/>
          <p:cNvGrpSpPr/>
          <p:nvPr/>
        </p:nvGrpSpPr>
        <p:grpSpPr>
          <a:xfrm>
            <a:off x="214955" y="643739"/>
            <a:ext cx="2734191" cy="1237224"/>
            <a:chOff x="374009" y="1881699"/>
            <a:chExt cx="7096483" cy="3211165"/>
          </a:xfrm>
        </p:grpSpPr>
        <p:pic>
          <p:nvPicPr>
            <p:cNvPr descr="미국 집 오픈구조에 대한 이미지 검색결과" id="520" name="Google Shape;520;p17"/>
            <p:cNvPicPr preferRelativeResize="0"/>
            <p:nvPr/>
          </p:nvPicPr>
          <p:blipFill rotWithShape="1">
            <a:blip r:embed="rId3">
              <a:alphaModFix/>
            </a:blip>
            <a:srcRect b="24244" l="0" r="0" t="0"/>
            <a:stretch/>
          </p:blipFill>
          <p:spPr>
            <a:xfrm>
              <a:off x="1450454" y="1888626"/>
              <a:ext cx="4510945" cy="227817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1" name="Google Shape;521;p17"/>
            <p:cNvSpPr/>
            <p:nvPr/>
          </p:nvSpPr>
          <p:spPr>
            <a:xfrm>
              <a:off x="374009" y="1888626"/>
              <a:ext cx="1382464" cy="2278171"/>
            </a:xfrm>
            <a:prstGeom prst="rect">
              <a:avLst/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22" name="Google Shape;522;p17"/>
            <p:cNvSpPr/>
            <p:nvPr/>
          </p:nvSpPr>
          <p:spPr>
            <a:xfrm>
              <a:off x="5962061" y="1888626"/>
              <a:ext cx="1489917" cy="2278171"/>
            </a:xfrm>
            <a:prstGeom prst="rect">
              <a:avLst/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descr="미국 차고에 대한 이미지 검색결과" id="523" name="Google Shape;523;p17"/>
            <p:cNvPicPr preferRelativeResize="0"/>
            <p:nvPr/>
          </p:nvPicPr>
          <p:blipFill rotWithShape="1">
            <a:blip r:embed="rId4">
              <a:alphaModFix/>
            </a:blip>
            <a:srcRect b="0" l="3042" r="49644" t="6449"/>
            <a:stretch/>
          </p:blipFill>
          <p:spPr>
            <a:xfrm>
              <a:off x="5703382" y="1881699"/>
              <a:ext cx="1767109" cy="22850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바다펜션에 대한 이미지 검색결과" id="524" name="Google Shape;524;p17"/>
            <p:cNvPicPr preferRelativeResize="0"/>
            <p:nvPr/>
          </p:nvPicPr>
          <p:blipFill rotWithShape="1">
            <a:blip r:embed="rId5">
              <a:alphaModFix/>
            </a:blip>
            <a:srcRect b="0" l="34964" r="1915" t="81764"/>
            <a:stretch/>
          </p:blipFill>
          <p:spPr>
            <a:xfrm>
              <a:off x="1763478" y="4166797"/>
              <a:ext cx="5707014" cy="9145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미국 보트에 대한 이미지 검색결과" id="525" name="Google Shape;525;p17"/>
            <p:cNvPicPr preferRelativeResize="0"/>
            <p:nvPr/>
          </p:nvPicPr>
          <p:blipFill rotWithShape="1">
            <a:blip r:embed="rId6">
              <a:alphaModFix/>
            </a:blip>
            <a:srcRect b="12417" l="48330" r="24002" t="1272"/>
            <a:stretch/>
          </p:blipFill>
          <p:spPr>
            <a:xfrm>
              <a:off x="378815" y="2214581"/>
              <a:ext cx="1384001" cy="287828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26" name="Google Shape;526;p17"/>
          <p:cNvSpPr/>
          <p:nvPr/>
        </p:nvSpPr>
        <p:spPr>
          <a:xfrm>
            <a:off x="792075" y="643739"/>
            <a:ext cx="681213" cy="1232786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527" name="Google Shape;527;p17"/>
          <p:cNvCxnSpPr>
            <a:stCxn id="526" idx="2"/>
            <a:endCxn id="528" idx="0"/>
          </p:cNvCxnSpPr>
          <p:nvPr/>
        </p:nvCxnSpPr>
        <p:spPr>
          <a:xfrm>
            <a:off x="1132682" y="1876525"/>
            <a:ext cx="575400" cy="11775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miter lim="800000"/>
            <a:headEnd len="sm" w="sm" type="none"/>
            <a:tailEnd len="med" w="med" type="triangle"/>
          </a:ln>
        </p:spPr>
      </p:cxnSp>
      <p:pic>
        <p:nvPicPr>
          <p:cNvPr descr="집 인테리어에 대한 이미지 검색결과" id="529" name="Google Shape;529;p1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42882" y="4918972"/>
            <a:ext cx="2696629" cy="1800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미국 침실 인테리어에 대한 이미지 검색결과" id="530" name="Google Shape;530;p1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9457823" y="3054162"/>
            <a:ext cx="2734177" cy="1800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미국 침실 인테리어에 대한 이미지 검색결과" id="531" name="Google Shape;531;p1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347872" y="3054162"/>
            <a:ext cx="3008571" cy="1800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스위트룸에 대한 이미지 검색결과" id="532" name="Google Shape;532;p17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3374697" y="3054162"/>
            <a:ext cx="2871795" cy="1800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스위트룸에 대한 이미지 검색결과" id="528" name="Google Shape;528;p17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42882" y="3054162"/>
            <a:ext cx="3130435" cy="1800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스위트룸에 대한 이미지 검색결과" id="533" name="Google Shape;533;p17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5720062" y="4918972"/>
            <a:ext cx="2400000" cy="1800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스위트룸에 대한 이미지 검색결과" id="534" name="Google Shape;534;p17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2927328" y="4918972"/>
            <a:ext cx="2704917" cy="1800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관련 이미지" id="535" name="Google Shape;535;p17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8269847" y="4918972"/>
            <a:ext cx="2703862" cy="180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거실 인테리어 이미지 검색결과&quot;" id="540" name="Google Shape;540;p18"/>
          <p:cNvPicPr preferRelativeResize="0"/>
          <p:nvPr/>
        </p:nvPicPr>
        <p:blipFill rotWithShape="1">
          <a:blip r:embed="rId3">
            <a:alphaModFix/>
          </a:blip>
          <a:srcRect b="0" l="0" r="26031" t="0"/>
          <a:stretch/>
        </p:blipFill>
        <p:spPr>
          <a:xfrm>
            <a:off x="227111" y="2631663"/>
            <a:ext cx="4248179" cy="3828782"/>
          </a:xfrm>
          <a:prstGeom prst="rect">
            <a:avLst/>
          </a:prstGeom>
          <a:noFill/>
          <a:ln>
            <a:noFill/>
          </a:ln>
        </p:spPr>
      </p:pic>
      <p:sp>
        <p:nvSpPr>
          <p:cNvPr id="541" name="Google Shape;541;p18"/>
          <p:cNvSpPr txBox="1"/>
          <p:nvPr/>
        </p:nvSpPr>
        <p:spPr>
          <a:xfrm>
            <a:off x="2666824" y="431354"/>
            <a:ext cx="6131807" cy="132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ko-KR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■ 리소스 요청</a:t>
            </a:r>
            <a:endParaRPr b="0" i="0" sz="16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ko-KR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&gt; 확대 세부 구성</a:t>
            </a:r>
            <a:endParaRPr b="0" i="0" sz="16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ko-KR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- 벽부위 4곳의 재질과 색상 변경이 가능하도록 구성</a:t>
            </a:r>
            <a:endParaRPr b="0" i="0" sz="16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ko-KR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- 내부 인테리어는 약 8개의 인테리어로 구성</a:t>
            </a:r>
            <a:endParaRPr b="0" i="0" sz="16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ko-KR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- 카메라 뷰로 2개가 합쳐진 사이즈로 구성</a:t>
            </a:r>
            <a:endParaRPr b="0" i="0" sz="16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542" name="Google Shape;542;p18"/>
          <p:cNvGrpSpPr/>
          <p:nvPr/>
        </p:nvGrpSpPr>
        <p:grpSpPr>
          <a:xfrm>
            <a:off x="214955" y="643739"/>
            <a:ext cx="2734191" cy="1237224"/>
            <a:chOff x="374009" y="1881699"/>
            <a:chExt cx="7096483" cy="3211165"/>
          </a:xfrm>
        </p:grpSpPr>
        <p:pic>
          <p:nvPicPr>
            <p:cNvPr descr="미국 집 오픈구조에 대한 이미지 검색결과" id="543" name="Google Shape;543;p18"/>
            <p:cNvPicPr preferRelativeResize="0"/>
            <p:nvPr/>
          </p:nvPicPr>
          <p:blipFill rotWithShape="1">
            <a:blip r:embed="rId4">
              <a:alphaModFix/>
            </a:blip>
            <a:srcRect b="24244" l="0" r="0" t="0"/>
            <a:stretch/>
          </p:blipFill>
          <p:spPr>
            <a:xfrm>
              <a:off x="1450454" y="1888626"/>
              <a:ext cx="4510945" cy="227817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44" name="Google Shape;544;p18"/>
            <p:cNvSpPr/>
            <p:nvPr/>
          </p:nvSpPr>
          <p:spPr>
            <a:xfrm>
              <a:off x="374009" y="1888626"/>
              <a:ext cx="1382464" cy="2278171"/>
            </a:xfrm>
            <a:prstGeom prst="rect">
              <a:avLst/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45" name="Google Shape;545;p18"/>
            <p:cNvSpPr/>
            <p:nvPr/>
          </p:nvSpPr>
          <p:spPr>
            <a:xfrm>
              <a:off x="5962061" y="1888626"/>
              <a:ext cx="1489917" cy="2278171"/>
            </a:xfrm>
            <a:prstGeom prst="rect">
              <a:avLst/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descr="미국 차고에 대한 이미지 검색결과" id="546" name="Google Shape;546;p18"/>
            <p:cNvPicPr preferRelativeResize="0"/>
            <p:nvPr/>
          </p:nvPicPr>
          <p:blipFill rotWithShape="1">
            <a:blip r:embed="rId5">
              <a:alphaModFix/>
            </a:blip>
            <a:srcRect b="0" l="3042" r="49644" t="6449"/>
            <a:stretch/>
          </p:blipFill>
          <p:spPr>
            <a:xfrm>
              <a:off x="5703382" y="1881699"/>
              <a:ext cx="1767109" cy="22850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바다펜션에 대한 이미지 검색결과" id="547" name="Google Shape;547;p18"/>
            <p:cNvPicPr preferRelativeResize="0"/>
            <p:nvPr/>
          </p:nvPicPr>
          <p:blipFill rotWithShape="1">
            <a:blip r:embed="rId6">
              <a:alphaModFix/>
            </a:blip>
            <a:srcRect b="0" l="34964" r="1915" t="81764"/>
            <a:stretch/>
          </p:blipFill>
          <p:spPr>
            <a:xfrm>
              <a:off x="1763478" y="4166797"/>
              <a:ext cx="5707014" cy="9145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미국 보트에 대한 이미지 검색결과" id="548" name="Google Shape;548;p18"/>
            <p:cNvPicPr preferRelativeResize="0"/>
            <p:nvPr/>
          </p:nvPicPr>
          <p:blipFill rotWithShape="1">
            <a:blip r:embed="rId7">
              <a:alphaModFix/>
            </a:blip>
            <a:srcRect b="12417" l="48330" r="24002" t="1272"/>
            <a:stretch/>
          </p:blipFill>
          <p:spPr>
            <a:xfrm>
              <a:off x="378815" y="2214581"/>
              <a:ext cx="1384001" cy="287828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49" name="Google Shape;549;p18"/>
          <p:cNvSpPr/>
          <p:nvPr/>
        </p:nvSpPr>
        <p:spPr>
          <a:xfrm>
            <a:off x="792075" y="643739"/>
            <a:ext cx="681213" cy="1232786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550" name="Google Shape;550;p18"/>
          <p:cNvCxnSpPr>
            <a:stCxn id="549" idx="2"/>
          </p:cNvCxnSpPr>
          <p:nvPr/>
        </p:nvCxnSpPr>
        <p:spPr>
          <a:xfrm>
            <a:off x="1132682" y="1876525"/>
            <a:ext cx="380700" cy="5253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miter lim="800000"/>
            <a:headEnd len="sm" w="sm" type="none"/>
            <a:tailEnd len="med" w="med" type="triangle"/>
          </a:ln>
        </p:spPr>
      </p:cxnSp>
      <p:grpSp>
        <p:nvGrpSpPr>
          <p:cNvPr id="551" name="Google Shape;551;p18"/>
          <p:cNvGrpSpPr/>
          <p:nvPr/>
        </p:nvGrpSpPr>
        <p:grpSpPr>
          <a:xfrm>
            <a:off x="227112" y="2631663"/>
            <a:ext cx="4231419" cy="3828782"/>
            <a:chOff x="6562696" y="2401912"/>
            <a:chExt cx="2829496" cy="2560258"/>
          </a:xfrm>
        </p:grpSpPr>
        <p:sp>
          <p:nvSpPr>
            <p:cNvPr id="552" name="Google Shape;552;p18"/>
            <p:cNvSpPr/>
            <p:nvPr/>
          </p:nvSpPr>
          <p:spPr>
            <a:xfrm>
              <a:off x="6562696" y="2401912"/>
              <a:ext cx="1414748" cy="2560258"/>
            </a:xfrm>
            <a:prstGeom prst="rect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53" name="Google Shape;553;p18"/>
            <p:cNvSpPr/>
            <p:nvPr/>
          </p:nvSpPr>
          <p:spPr>
            <a:xfrm>
              <a:off x="7977444" y="2401912"/>
              <a:ext cx="1414748" cy="2560258"/>
            </a:xfrm>
            <a:prstGeom prst="rect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descr="거실 인테리어 이미지 검색결과&quot;" id="554" name="Google Shape;554;p18"/>
          <p:cNvPicPr preferRelativeResize="0"/>
          <p:nvPr/>
        </p:nvPicPr>
        <p:blipFill rotWithShape="1">
          <a:blip r:embed="rId3">
            <a:alphaModFix/>
          </a:blip>
          <a:srcRect b="0" l="0" r="26031" t="0"/>
          <a:stretch/>
        </p:blipFill>
        <p:spPr>
          <a:xfrm>
            <a:off x="6323111" y="2631663"/>
            <a:ext cx="4248179" cy="3828782"/>
          </a:xfrm>
          <a:prstGeom prst="rect">
            <a:avLst/>
          </a:prstGeom>
          <a:noFill/>
          <a:ln>
            <a:noFill/>
          </a:ln>
        </p:spPr>
      </p:pic>
      <p:sp>
        <p:nvSpPr>
          <p:cNvPr id="555" name="Google Shape;555;p18"/>
          <p:cNvSpPr/>
          <p:nvPr/>
        </p:nvSpPr>
        <p:spPr>
          <a:xfrm>
            <a:off x="6351656" y="4865509"/>
            <a:ext cx="4224475" cy="1606986"/>
          </a:xfrm>
          <a:custGeom>
            <a:rect b="b" l="l" r="r" t="t"/>
            <a:pathLst>
              <a:path extrusionOk="0" h="1606986" w="4224475">
                <a:moveTo>
                  <a:pt x="347649" y="330001"/>
                </a:moveTo>
                <a:lnTo>
                  <a:pt x="2721838" y="0"/>
                </a:lnTo>
                <a:lnTo>
                  <a:pt x="4194326" y="304601"/>
                </a:lnTo>
                <a:lnTo>
                  <a:pt x="4224475" y="1594286"/>
                </a:lnTo>
                <a:lnTo>
                  <a:pt x="0" y="1606986"/>
                </a:lnTo>
                <a:lnTo>
                  <a:pt x="347649" y="330001"/>
                </a:lnTo>
                <a:close/>
              </a:path>
            </a:pathLst>
          </a:custGeom>
          <a:solidFill>
            <a:schemeClr val="accent4">
              <a:alpha val="66274"/>
            </a:schemeClr>
          </a:solidFill>
          <a:ln cap="flat" cmpd="sng" w="12700">
            <a:solidFill>
              <a:srgbClr val="BA8C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56" name="Google Shape;556;p18"/>
          <p:cNvSpPr/>
          <p:nvPr/>
        </p:nvSpPr>
        <p:spPr>
          <a:xfrm>
            <a:off x="6432604" y="2616966"/>
            <a:ext cx="4152189" cy="1581785"/>
          </a:xfrm>
          <a:custGeom>
            <a:rect b="b" l="l" r="r" t="t"/>
            <a:pathLst>
              <a:path extrusionOk="0" h="1581785" w="4152189">
                <a:moveTo>
                  <a:pt x="0" y="0"/>
                </a:moveTo>
                <a:lnTo>
                  <a:pt x="4152189" y="38299"/>
                </a:lnTo>
                <a:lnTo>
                  <a:pt x="4138777" y="1384300"/>
                </a:lnTo>
                <a:lnTo>
                  <a:pt x="2505226" y="1581785"/>
                </a:lnTo>
                <a:lnTo>
                  <a:pt x="185751" y="139128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66274"/>
            </a:schemeClr>
          </a:solidFill>
          <a:ln cap="flat" cmpd="sng" w="12700">
            <a:solidFill>
              <a:srgbClr val="BA8C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57" name="Google Shape;557;p18"/>
          <p:cNvSpPr/>
          <p:nvPr/>
        </p:nvSpPr>
        <p:spPr>
          <a:xfrm>
            <a:off x="6310955" y="2629666"/>
            <a:ext cx="363890" cy="3905885"/>
          </a:xfrm>
          <a:custGeom>
            <a:rect b="b" l="l" r="r" t="t"/>
            <a:pathLst>
              <a:path extrusionOk="0" h="3905885" w="363890">
                <a:moveTo>
                  <a:pt x="17664" y="0"/>
                </a:moveTo>
                <a:lnTo>
                  <a:pt x="105853" y="25599"/>
                </a:lnTo>
                <a:lnTo>
                  <a:pt x="295641" y="1358900"/>
                </a:lnTo>
                <a:lnTo>
                  <a:pt x="363890" y="2610485"/>
                </a:lnTo>
                <a:lnTo>
                  <a:pt x="215" y="3905885"/>
                </a:lnTo>
                <a:cubicBezTo>
                  <a:pt x="-2435" y="3446357"/>
                  <a:pt x="20314" y="459528"/>
                  <a:pt x="17664" y="0"/>
                </a:cubicBezTo>
                <a:close/>
              </a:path>
            </a:pathLst>
          </a:custGeom>
          <a:solidFill>
            <a:srgbClr val="92D050">
              <a:alpha val="66274"/>
            </a:srgbClr>
          </a:solidFill>
          <a:ln cap="flat" cmpd="sng" w="12700">
            <a:solidFill>
              <a:srgbClr val="BA8C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58" name="Google Shape;558;p18"/>
          <p:cNvSpPr/>
          <p:nvPr/>
        </p:nvSpPr>
        <p:spPr>
          <a:xfrm>
            <a:off x="9226590" y="4013966"/>
            <a:ext cx="1349741" cy="1149985"/>
          </a:xfrm>
          <a:custGeom>
            <a:rect b="b" l="l" r="r" t="t"/>
            <a:pathLst>
              <a:path extrusionOk="0" h="1149985" w="1349741">
                <a:moveTo>
                  <a:pt x="17664" y="165100"/>
                </a:moveTo>
                <a:lnTo>
                  <a:pt x="563053" y="101799"/>
                </a:lnTo>
                <a:lnTo>
                  <a:pt x="1349741" y="0"/>
                </a:lnTo>
                <a:lnTo>
                  <a:pt x="1329090" y="1149985"/>
                </a:lnTo>
                <a:lnTo>
                  <a:pt x="215" y="908685"/>
                </a:lnTo>
                <a:cubicBezTo>
                  <a:pt x="-2435" y="449157"/>
                  <a:pt x="20314" y="624628"/>
                  <a:pt x="17664" y="165100"/>
                </a:cubicBezTo>
                <a:close/>
              </a:path>
            </a:pathLst>
          </a:custGeom>
          <a:solidFill>
            <a:srgbClr val="92D050">
              <a:alpha val="66274"/>
            </a:srgbClr>
          </a:solidFill>
          <a:ln cap="flat" cmpd="sng" w="12700">
            <a:solidFill>
              <a:srgbClr val="BA8C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559" name="Google Shape;559;p18"/>
          <p:cNvGrpSpPr/>
          <p:nvPr/>
        </p:nvGrpSpPr>
        <p:grpSpPr>
          <a:xfrm>
            <a:off x="6323112" y="2631663"/>
            <a:ext cx="4231419" cy="3828782"/>
            <a:chOff x="6562696" y="2401912"/>
            <a:chExt cx="2829496" cy="2560258"/>
          </a:xfrm>
        </p:grpSpPr>
        <p:sp>
          <p:nvSpPr>
            <p:cNvPr id="560" name="Google Shape;560;p18"/>
            <p:cNvSpPr/>
            <p:nvPr/>
          </p:nvSpPr>
          <p:spPr>
            <a:xfrm>
              <a:off x="6562696" y="2401912"/>
              <a:ext cx="1414748" cy="2560258"/>
            </a:xfrm>
            <a:prstGeom prst="rect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61" name="Google Shape;561;p18"/>
            <p:cNvSpPr/>
            <p:nvPr/>
          </p:nvSpPr>
          <p:spPr>
            <a:xfrm>
              <a:off x="7977444" y="2401912"/>
              <a:ext cx="1414748" cy="2560258"/>
            </a:xfrm>
            <a:prstGeom prst="rect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562" name="Google Shape;562;p18"/>
          <p:cNvSpPr/>
          <p:nvPr/>
        </p:nvSpPr>
        <p:spPr>
          <a:xfrm>
            <a:off x="7594433" y="2804713"/>
            <a:ext cx="1389450" cy="1148837"/>
          </a:xfrm>
          <a:prstGeom prst="ellipse">
            <a:avLst/>
          </a:prstGeom>
          <a:solidFill>
            <a:schemeClr val="accent1">
              <a:alpha val="46274"/>
            </a:schemeClr>
          </a:solidFill>
          <a:ln cap="flat" cmpd="sng" w="9525">
            <a:solidFill>
              <a:srgbClr val="0070C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63" name="Google Shape;563;p18"/>
          <p:cNvSpPr/>
          <p:nvPr/>
        </p:nvSpPr>
        <p:spPr>
          <a:xfrm>
            <a:off x="9147396" y="4153387"/>
            <a:ext cx="783732" cy="648012"/>
          </a:xfrm>
          <a:prstGeom prst="ellipse">
            <a:avLst/>
          </a:prstGeom>
          <a:solidFill>
            <a:schemeClr val="accent1">
              <a:alpha val="46274"/>
            </a:schemeClr>
          </a:solidFill>
          <a:ln cap="flat" cmpd="sng" w="9525">
            <a:solidFill>
              <a:srgbClr val="0070C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64" name="Google Shape;564;p18"/>
          <p:cNvSpPr/>
          <p:nvPr/>
        </p:nvSpPr>
        <p:spPr>
          <a:xfrm>
            <a:off x="9999974" y="4153387"/>
            <a:ext cx="554557" cy="648012"/>
          </a:xfrm>
          <a:prstGeom prst="ellipse">
            <a:avLst/>
          </a:prstGeom>
          <a:solidFill>
            <a:schemeClr val="accent1">
              <a:alpha val="46274"/>
            </a:schemeClr>
          </a:solidFill>
          <a:ln cap="flat" cmpd="sng" w="9525">
            <a:solidFill>
              <a:srgbClr val="0070C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65" name="Google Shape;565;p18"/>
          <p:cNvSpPr/>
          <p:nvPr/>
        </p:nvSpPr>
        <p:spPr>
          <a:xfrm>
            <a:off x="7015300" y="4126599"/>
            <a:ext cx="1968583" cy="787464"/>
          </a:xfrm>
          <a:prstGeom prst="ellipse">
            <a:avLst/>
          </a:prstGeom>
          <a:solidFill>
            <a:schemeClr val="accent1">
              <a:alpha val="46274"/>
            </a:schemeClr>
          </a:solidFill>
          <a:ln cap="flat" cmpd="sng" w="9525">
            <a:solidFill>
              <a:srgbClr val="0070C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66" name="Google Shape;566;p18"/>
          <p:cNvSpPr/>
          <p:nvPr/>
        </p:nvSpPr>
        <p:spPr>
          <a:xfrm>
            <a:off x="7015300" y="5510630"/>
            <a:ext cx="999705" cy="898369"/>
          </a:xfrm>
          <a:prstGeom prst="ellipse">
            <a:avLst/>
          </a:prstGeom>
          <a:solidFill>
            <a:schemeClr val="accent1">
              <a:alpha val="46274"/>
            </a:schemeClr>
          </a:solidFill>
          <a:ln cap="flat" cmpd="sng" w="9525">
            <a:solidFill>
              <a:srgbClr val="0070C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67" name="Google Shape;567;p18"/>
          <p:cNvSpPr/>
          <p:nvPr/>
        </p:nvSpPr>
        <p:spPr>
          <a:xfrm>
            <a:off x="8298232" y="4979809"/>
            <a:ext cx="1106223" cy="994090"/>
          </a:xfrm>
          <a:prstGeom prst="ellipse">
            <a:avLst/>
          </a:prstGeom>
          <a:solidFill>
            <a:schemeClr val="accent1">
              <a:alpha val="46274"/>
            </a:schemeClr>
          </a:solidFill>
          <a:ln cap="flat" cmpd="sng" w="9525">
            <a:solidFill>
              <a:srgbClr val="0070C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68" name="Google Shape;568;p18"/>
          <p:cNvSpPr/>
          <p:nvPr/>
        </p:nvSpPr>
        <p:spPr>
          <a:xfrm>
            <a:off x="6913744" y="5093407"/>
            <a:ext cx="537439" cy="482961"/>
          </a:xfrm>
          <a:prstGeom prst="ellipse">
            <a:avLst/>
          </a:prstGeom>
          <a:solidFill>
            <a:schemeClr val="accent1">
              <a:alpha val="46274"/>
            </a:schemeClr>
          </a:solidFill>
          <a:ln cap="flat" cmpd="sng" w="9525">
            <a:solidFill>
              <a:srgbClr val="0070C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69" name="Google Shape;569;p18"/>
          <p:cNvSpPr/>
          <p:nvPr/>
        </p:nvSpPr>
        <p:spPr>
          <a:xfrm>
            <a:off x="9673453" y="5510630"/>
            <a:ext cx="778654" cy="699725"/>
          </a:xfrm>
          <a:prstGeom prst="ellipse">
            <a:avLst/>
          </a:prstGeom>
          <a:solidFill>
            <a:schemeClr val="accent1">
              <a:alpha val="46274"/>
            </a:schemeClr>
          </a:solidFill>
          <a:ln cap="flat" cmpd="sng" w="9525">
            <a:solidFill>
              <a:srgbClr val="0070C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70" name="Google Shape;570;p18"/>
          <p:cNvSpPr txBox="1"/>
          <p:nvPr/>
        </p:nvSpPr>
        <p:spPr>
          <a:xfrm>
            <a:off x="8750988" y="2705090"/>
            <a:ext cx="165141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천장 인테리어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71" name="Google Shape;571;p18"/>
          <p:cNvSpPr txBox="1"/>
          <p:nvPr/>
        </p:nvSpPr>
        <p:spPr>
          <a:xfrm>
            <a:off x="6126262" y="4520331"/>
            <a:ext cx="64633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벽지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72" name="Google Shape;572;p18"/>
          <p:cNvSpPr txBox="1"/>
          <p:nvPr/>
        </p:nvSpPr>
        <p:spPr>
          <a:xfrm>
            <a:off x="9874325" y="3977263"/>
            <a:ext cx="64633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벽지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73" name="Google Shape;573;p18"/>
          <p:cNvSpPr txBox="1"/>
          <p:nvPr/>
        </p:nvSpPr>
        <p:spPr>
          <a:xfrm>
            <a:off x="9505105" y="5095570"/>
            <a:ext cx="87716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바닥재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74" name="Google Shape;574;p18"/>
          <p:cNvSpPr txBox="1"/>
          <p:nvPr/>
        </p:nvSpPr>
        <p:spPr>
          <a:xfrm>
            <a:off x="7586548" y="4322174"/>
            <a:ext cx="127150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창틀 및 창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75" name="Google Shape;575;p18"/>
          <p:cNvSpPr txBox="1"/>
          <p:nvPr/>
        </p:nvSpPr>
        <p:spPr>
          <a:xfrm>
            <a:off x="9210159" y="4311917"/>
            <a:ext cx="64633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티비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76" name="Google Shape;576;p18"/>
          <p:cNvSpPr txBox="1"/>
          <p:nvPr/>
        </p:nvSpPr>
        <p:spPr>
          <a:xfrm>
            <a:off x="9962278" y="4311917"/>
            <a:ext cx="64633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책장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77" name="Google Shape;577;p18"/>
          <p:cNvSpPr txBox="1"/>
          <p:nvPr/>
        </p:nvSpPr>
        <p:spPr>
          <a:xfrm>
            <a:off x="8510241" y="5248311"/>
            <a:ext cx="64633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쇼파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78" name="Google Shape;578;p18"/>
          <p:cNvSpPr txBox="1"/>
          <p:nvPr/>
        </p:nvSpPr>
        <p:spPr>
          <a:xfrm>
            <a:off x="7175174" y="5775148"/>
            <a:ext cx="64633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러그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79" name="Google Shape;579;p18"/>
          <p:cNvSpPr txBox="1"/>
          <p:nvPr/>
        </p:nvSpPr>
        <p:spPr>
          <a:xfrm>
            <a:off x="6639925" y="5153375"/>
            <a:ext cx="118974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책상 의자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80" name="Google Shape;580;p18"/>
          <p:cNvSpPr txBox="1"/>
          <p:nvPr/>
        </p:nvSpPr>
        <p:spPr>
          <a:xfrm>
            <a:off x="9694227" y="5658172"/>
            <a:ext cx="87716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피아노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81" name="Google Shape;581;p18"/>
          <p:cNvSpPr txBox="1"/>
          <p:nvPr/>
        </p:nvSpPr>
        <p:spPr>
          <a:xfrm>
            <a:off x="7965992" y="3194465"/>
            <a:ext cx="64633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조명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82" name="Google Shape;582;p18"/>
          <p:cNvSpPr/>
          <p:nvPr/>
        </p:nvSpPr>
        <p:spPr>
          <a:xfrm>
            <a:off x="4965700" y="4013966"/>
            <a:ext cx="939800" cy="900097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19"/>
          <p:cNvSpPr txBox="1"/>
          <p:nvPr/>
        </p:nvSpPr>
        <p:spPr>
          <a:xfrm>
            <a:off x="2666824" y="431354"/>
            <a:ext cx="3544560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ko-KR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■ 리소스 요청</a:t>
            </a:r>
            <a:endParaRPr b="0" i="0" sz="16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ko-KR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&gt; 2번방 구성</a:t>
            </a:r>
            <a:endParaRPr b="0" i="0" sz="16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ko-KR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- 침실을 컨셉으로 제작</a:t>
            </a:r>
            <a:endParaRPr b="0" i="0" sz="16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588" name="Google Shape;588;p19"/>
          <p:cNvGrpSpPr/>
          <p:nvPr/>
        </p:nvGrpSpPr>
        <p:grpSpPr>
          <a:xfrm>
            <a:off x="214955" y="643739"/>
            <a:ext cx="2734191" cy="1237224"/>
            <a:chOff x="374009" y="1881699"/>
            <a:chExt cx="7096483" cy="3211165"/>
          </a:xfrm>
        </p:grpSpPr>
        <p:pic>
          <p:nvPicPr>
            <p:cNvPr descr="미국 집 오픈구조에 대한 이미지 검색결과" id="589" name="Google Shape;589;p19"/>
            <p:cNvPicPr preferRelativeResize="0"/>
            <p:nvPr/>
          </p:nvPicPr>
          <p:blipFill rotWithShape="1">
            <a:blip r:embed="rId3">
              <a:alphaModFix/>
            </a:blip>
            <a:srcRect b="24244" l="0" r="0" t="0"/>
            <a:stretch/>
          </p:blipFill>
          <p:spPr>
            <a:xfrm>
              <a:off x="1450454" y="1888626"/>
              <a:ext cx="4510945" cy="227817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90" name="Google Shape;590;p19"/>
            <p:cNvSpPr/>
            <p:nvPr/>
          </p:nvSpPr>
          <p:spPr>
            <a:xfrm>
              <a:off x="374009" y="1888626"/>
              <a:ext cx="1382464" cy="2278171"/>
            </a:xfrm>
            <a:prstGeom prst="rect">
              <a:avLst/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91" name="Google Shape;591;p19"/>
            <p:cNvSpPr/>
            <p:nvPr/>
          </p:nvSpPr>
          <p:spPr>
            <a:xfrm>
              <a:off x="5962061" y="1888626"/>
              <a:ext cx="1489917" cy="2278171"/>
            </a:xfrm>
            <a:prstGeom prst="rect">
              <a:avLst/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descr="미국 차고에 대한 이미지 검색결과" id="592" name="Google Shape;592;p19"/>
            <p:cNvPicPr preferRelativeResize="0"/>
            <p:nvPr/>
          </p:nvPicPr>
          <p:blipFill rotWithShape="1">
            <a:blip r:embed="rId4">
              <a:alphaModFix/>
            </a:blip>
            <a:srcRect b="0" l="3042" r="49644" t="6449"/>
            <a:stretch/>
          </p:blipFill>
          <p:spPr>
            <a:xfrm>
              <a:off x="5703382" y="1881699"/>
              <a:ext cx="1767109" cy="22850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바다펜션에 대한 이미지 검색결과" id="593" name="Google Shape;593;p19"/>
            <p:cNvPicPr preferRelativeResize="0"/>
            <p:nvPr/>
          </p:nvPicPr>
          <p:blipFill rotWithShape="1">
            <a:blip r:embed="rId5">
              <a:alphaModFix/>
            </a:blip>
            <a:srcRect b="0" l="34964" r="1915" t="81764"/>
            <a:stretch/>
          </p:blipFill>
          <p:spPr>
            <a:xfrm>
              <a:off x="1763478" y="4166797"/>
              <a:ext cx="5707014" cy="9145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미국 보트에 대한 이미지 검색결과" id="594" name="Google Shape;594;p19"/>
            <p:cNvPicPr preferRelativeResize="0"/>
            <p:nvPr/>
          </p:nvPicPr>
          <p:blipFill rotWithShape="1">
            <a:blip r:embed="rId6">
              <a:alphaModFix/>
            </a:blip>
            <a:srcRect b="12417" l="48330" r="24002" t="1272"/>
            <a:stretch/>
          </p:blipFill>
          <p:spPr>
            <a:xfrm>
              <a:off x="378815" y="2214581"/>
              <a:ext cx="1384001" cy="287828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95" name="Google Shape;595;p19"/>
          <p:cNvSpPr/>
          <p:nvPr/>
        </p:nvSpPr>
        <p:spPr>
          <a:xfrm>
            <a:off x="1618141" y="643739"/>
            <a:ext cx="681213" cy="1232786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596" name="Google Shape;596;p19"/>
          <p:cNvCxnSpPr>
            <a:stCxn id="595" idx="2"/>
          </p:cNvCxnSpPr>
          <p:nvPr/>
        </p:nvCxnSpPr>
        <p:spPr>
          <a:xfrm flipH="1">
            <a:off x="1708248" y="1876525"/>
            <a:ext cx="250500" cy="11775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miter lim="800000"/>
            <a:headEnd len="sm" w="sm" type="none"/>
            <a:tailEnd len="med" w="med" type="triangle"/>
          </a:ln>
        </p:spPr>
      </p:cxnSp>
      <p:pic>
        <p:nvPicPr>
          <p:cNvPr descr="관련 이미지" id="597" name="Google Shape;597;p1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17607" y="3018771"/>
            <a:ext cx="2400000" cy="1800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관련 이미지" id="598" name="Google Shape;598;p1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949122" y="3054162"/>
            <a:ext cx="2847975" cy="17811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미국 침실 인테리어에 대한 이미지 검색결과" id="599" name="Google Shape;599;p1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873363" y="3054162"/>
            <a:ext cx="2400000" cy="1800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관련 이미지" id="600" name="Google Shape;600;p19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8355773" y="3054162"/>
            <a:ext cx="3207194" cy="1800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스위트룸에 대한 이미지 검색결과" id="601" name="Google Shape;601;p19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303163" y="4835338"/>
            <a:ext cx="4799999" cy="1800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스위트룸에 대한 이미지 검색결과" id="602" name="Google Shape;602;p19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5179428" y="4854162"/>
            <a:ext cx="2828571" cy="1800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스위트룸에 대한 이미지 검색결과" id="603" name="Google Shape;603;p19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8084265" y="4882511"/>
            <a:ext cx="2581275" cy="1771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아파트 내부 이미지 검색결과&quot;" id="608" name="Google Shape;608;p20"/>
          <p:cNvPicPr preferRelativeResize="0"/>
          <p:nvPr/>
        </p:nvPicPr>
        <p:blipFill rotWithShape="1">
          <a:blip r:embed="rId3">
            <a:alphaModFix/>
          </a:blip>
          <a:srcRect b="0" l="0" r="0" t="9066"/>
          <a:stretch/>
        </p:blipFill>
        <p:spPr>
          <a:xfrm>
            <a:off x="246791" y="2626824"/>
            <a:ext cx="4210365" cy="3828625"/>
          </a:xfrm>
          <a:prstGeom prst="rect">
            <a:avLst/>
          </a:prstGeom>
          <a:noFill/>
          <a:ln>
            <a:noFill/>
          </a:ln>
        </p:spPr>
      </p:pic>
      <p:sp>
        <p:nvSpPr>
          <p:cNvPr id="609" name="Google Shape;609;p20"/>
          <p:cNvSpPr txBox="1"/>
          <p:nvPr/>
        </p:nvSpPr>
        <p:spPr>
          <a:xfrm>
            <a:off x="2666824" y="431354"/>
            <a:ext cx="6131807" cy="132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ko-KR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■ 리소스 요청</a:t>
            </a:r>
            <a:endParaRPr b="0" i="0" sz="16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ko-KR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&gt; 확대 세부 구성</a:t>
            </a:r>
            <a:endParaRPr b="0" i="0" sz="16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ko-KR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- 벽부위 4곳의 재질과 색상 변경이 가능하도록 구성</a:t>
            </a:r>
            <a:endParaRPr b="0" i="0" sz="16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ko-KR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- 내부 인테리어는 약 8개의 인테리어로 구성</a:t>
            </a:r>
            <a:endParaRPr b="0" i="0" sz="16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ko-KR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- 카메라 뷰로 2개가 합쳐진 사이즈로 구성</a:t>
            </a:r>
            <a:endParaRPr b="0" i="0" sz="16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610" name="Google Shape;610;p20"/>
          <p:cNvGrpSpPr/>
          <p:nvPr/>
        </p:nvGrpSpPr>
        <p:grpSpPr>
          <a:xfrm>
            <a:off x="214955" y="643739"/>
            <a:ext cx="2734191" cy="1237224"/>
            <a:chOff x="374009" y="1881699"/>
            <a:chExt cx="7096483" cy="3211165"/>
          </a:xfrm>
        </p:grpSpPr>
        <p:pic>
          <p:nvPicPr>
            <p:cNvPr descr="미국 집 오픈구조에 대한 이미지 검색결과" id="611" name="Google Shape;611;p20"/>
            <p:cNvPicPr preferRelativeResize="0"/>
            <p:nvPr/>
          </p:nvPicPr>
          <p:blipFill rotWithShape="1">
            <a:blip r:embed="rId4">
              <a:alphaModFix/>
            </a:blip>
            <a:srcRect b="24244" l="0" r="0" t="0"/>
            <a:stretch/>
          </p:blipFill>
          <p:spPr>
            <a:xfrm>
              <a:off x="1450454" y="1888626"/>
              <a:ext cx="4510945" cy="227817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12" name="Google Shape;612;p20"/>
            <p:cNvSpPr/>
            <p:nvPr/>
          </p:nvSpPr>
          <p:spPr>
            <a:xfrm>
              <a:off x="374009" y="1888626"/>
              <a:ext cx="1382464" cy="2278171"/>
            </a:xfrm>
            <a:prstGeom prst="rect">
              <a:avLst/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13" name="Google Shape;613;p20"/>
            <p:cNvSpPr/>
            <p:nvPr/>
          </p:nvSpPr>
          <p:spPr>
            <a:xfrm>
              <a:off x="5962061" y="1888626"/>
              <a:ext cx="1489917" cy="2278171"/>
            </a:xfrm>
            <a:prstGeom prst="rect">
              <a:avLst/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descr="미국 차고에 대한 이미지 검색결과" id="614" name="Google Shape;614;p20"/>
            <p:cNvPicPr preferRelativeResize="0"/>
            <p:nvPr/>
          </p:nvPicPr>
          <p:blipFill rotWithShape="1">
            <a:blip r:embed="rId5">
              <a:alphaModFix/>
            </a:blip>
            <a:srcRect b="0" l="3042" r="49644" t="6449"/>
            <a:stretch/>
          </p:blipFill>
          <p:spPr>
            <a:xfrm>
              <a:off x="5703382" y="1881699"/>
              <a:ext cx="1767109" cy="22850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바다펜션에 대한 이미지 검색결과" id="615" name="Google Shape;615;p20"/>
            <p:cNvPicPr preferRelativeResize="0"/>
            <p:nvPr/>
          </p:nvPicPr>
          <p:blipFill rotWithShape="1">
            <a:blip r:embed="rId6">
              <a:alphaModFix/>
            </a:blip>
            <a:srcRect b="0" l="34964" r="1915" t="81764"/>
            <a:stretch/>
          </p:blipFill>
          <p:spPr>
            <a:xfrm>
              <a:off x="1763478" y="4166797"/>
              <a:ext cx="5707014" cy="9145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미국 보트에 대한 이미지 검색결과" id="616" name="Google Shape;616;p20"/>
            <p:cNvPicPr preferRelativeResize="0"/>
            <p:nvPr/>
          </p:nvPicPr>
          <p:blipFill rotWithShape="1">
            <a:blip r:embed="rId7">
              <a:alphaModFix/>
            </a:blip>
            <a:srcRect b="12417" l="48330" r="24002" t="1272"/>
            <a:stretch/>
          </p:blipFill>
          <p:spPr>
            <a:xfrm>
              <a:off x="378815" y="2214581"/>
              <a:ext cx="1384001" cy="287828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17" name="Google Shape;617;p20"/>
          <p:cNvSpPr/>
          <p:nvPr/>
        </p:nvSpPr>
        <p:spPr>
          <a:xfrm>
            <a:off x="1623127" y="643739"/>
            <a:ext cx="681213" cy="1232786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618" name="Google Shape;618;p20"/>
          <p:cNvCxnSpPr>
            <a:stCxn id="617" idx="2"/>
            <a:endCxn id="608" idx="0"/>
          </p:cNvCxnSpPr>
          <p:nvPr/>
        </p:nvCxnSpPr>
        <p:spPr>
          <a:xfrm>
            <a:off x="1963733" y="1876525"/>
            <a:ext cx="388200" cy="7503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miter lim="800000"/>
            <a:headEnd len="sm" w="sm" type="none"/>
            <a:tailEnd len="med" w="med" type="triangle"/>
          </a:ln>
        </p:spPr>
      </p:cxnSp>
      <p:grpSp>
        <p:nvGrpSpPr>
          <p:cNvPr id="619" name="Google Shape;619;p20"/>
          <p:cNvGrpSpPr/>
          <p:nvPr/>
        </p:nvGrpSpPr>
        <p:grpSpPr>
          <a:xfrm>
            <a:off x="227112" y="2631663"/>
            <a:ext cx="4231419" cy="3828782"/>
            <a:chOff x="6562696" y="2401912"/>
            <a:chExt cx="2829496" cy="2560258"/>
          </a:xfrm>
        </p:grpSpPr>
        <p:sp>
          <p:nvSpPr>
            <p:cNvPr id="620" name="Google Shape;620;p20"/>
            <p:cNvSpPr/>
            <p:nvPr/>
          </p:nvSpPr>
          <p:spPr>
            <a:xfrm>
              <a:off x="6562696" y="2401912"/>
              <a:ext cx="1414748" cy="2560258"/>
            </a:xfrm>
            <a:prstGeom prst="rect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21" name="Google Shape;621;p20"/>
            <p:cNvSpPr/>
            <p:nvPr/>
          </p:nvSpPr>
          <p:spPr>
            <a:xfrm>
              <a:off x="7977444" y="2401912"/>
              <a:ext cx="1414748" cy="2560258"/>
            </a:xfrm>
            <a:prstGeom prst="rect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622" name="Google Shape;622;p20"/>
          <p:cNvSpPr/>
          <p:nvPr/>
        </p:nvSpPr>
        <p:spPr>
          <a:xfrm>
            <a:off x="4965700" y="4013966"/>
            <a:ext cx="939800" cy="900097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아파트 내부 이미지 검색결과&quot;" id="623" name="Google Shape;623;p20"/>
          <p:cNvPicPr preferRelativeResize="0"/>
          <p:nvPr/>
        </p:nvPicPr>
        <p:blipFill rotWithShape="1">
          <a:blip r:embed="rId3">
            <a:alphaModFix/>
          </a:blip>
          <a:srcRect b="0" l="0" r="0" t="9066"/>
          <a:stretch/>
        </p:blipFill>
        <p:spPr>
          <a:xfrm>
            <a:off x="6352062" y="2626824"/>
            <a:ext cx="4210365" cy="38286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24" name="Google Shape;624;p20"/>
          <p:cNvGrpSpPr/>
          <p:nvPr/>
        </p:nvGrpSpPr>
        <p:grpSpPr>
          <a:xfrm>
            <a:off x="6332382" y="2631663"/>
            <a:ext cx="4231419" cy="3828782"/>
            <a:chOff x="6562696" y="2401912"/>
            <a:chExt cx="2829496" cy="2560258"/>
          </a:xfrm>
        </p:grpSpPr>
        <p:sp>
          <p:nvSpPr>
            <p:cNvPr id="625" name="Google Shape;625;p20"/>
            <p:cNvSpPr/>
            <p:nvPr/>
          </p:nvSpPr>
          <p:spPr>
            <a:xfrm>
              <a:off x="6562696" y="2401912"/>
              <a:ext cx="1414748" cy="2560258"/>
            </a:xfrm>
            <a:prstGeom prst="rect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26" name="Google Shape;626;p20"/>
            <p:cNvSpPr/>
            <p:nvPr/>
          </p:nvSpPr>
          <p:spPr>
            <a:xfrm>
              <a:off x="7977444" y="2401912"/>
              <a:ext cx="1414748" cy="2560258"/>
            </a:xfrm>
            <a:prstGeom prst="rect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627" name="Google Shape;627;p20"/>
          <p:cNvSpPr/>
          <p:nvPr/>
        </p:nvSpPr>
        <p:spPr>
          <a:xfrm>
            <a:off x="6358307" y="2613593"/>
            <a:ext cx="537175" cy="3448685"/>
          </a:xfrm>
          <a:custGeom>
            <a:rect b="b" l="l" r="r" t="t"/>
            <a:pathLst>
              <a:path extrusionOk="0" h="3448685" w="537175">
                <a:moveTo>
                  <a:pt x="5198" y="0"/>
                </a:moveTo>
                <a:lnTo>
                  <a:pt x="372787" y="25599"/>
                </a:lnTo>
                <a:lnTo>
                  <a:pt x="537175" y="355600"/>
                </a:lnTo>
                <a:lnTo>
                  <a:pt x="491124" y="2737485"/>
                </a:lnTo>
                <a:lnTo>
                  <a:pt x="449" y="3448685"/>
                </a:lnTo>
                <a:cubicBezTo>
                  <a:pt x="-2201" y="2989157"/>
                  <a:pt x="7848" y="459528"/>
                  <a:pt x="5198" y="0"/>
                </a:cubicBezTo>
                <a:close/>
              </a:path>
            </a:pathLst>
          </a:custGeom>
          <a:solidFill>
            <a:srgbClr val="92D050">
              <a:alpha val="66274"/>
            </a:srgbClr>
          </a:solidFill>
          <a:ln cap="flat" cmpd="sng" w="12700">
            <a:solidFill>
              <a:srgbClr val="BA8C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28" name="Google Shape;628;p20"/>
          <p:cNvSpPr/>
          <p:nvPr/>
        </p:nvSpPr>
        <p:spPr>
          <a:xfrm>
            <a:off x="6290105" y="4979809"/>
            <a:ext cx="4257826" cy="1479986"/>
          </a:xfrm>
          <a:custGeom>
            <a:rect b="b" l="l" r="r" t="t"/>
            <a:pathLst>
              <a:path extrusionOk="0" h="1479986" w="4257826">
                <a:moveTo>
                  <a:pt x="665149" y="304601"/>
                </a:moveTo>
                <a:lnTo>
                  <a:pt x="3547338" y="0"/>
                </a:lnTo>
                <a:lnTo>
                  <a:pt x="4257826" y="203001"/>
                </a:lnTo>
                <a:cubicBezTo>
                  <a:pt x="4255176" y="628663"/>
                  <a:pt x="4252525" y="1054324"/>
                  <a:pt x="4249875" y="1479986"/>
                </a:cubicBezTo>
                <a:lnTo>
                  <a:pt x="0" y="1479986"/>
                </a:lnTo>
                <a:cubicBezTo>
                  <a:pt x="7265" y="1447621"/>
                  <a:pt x="52630" y="1212056"/>
                  <a:pt x="59895" y="1179691"/>
                </a:cubicBezTo>
                <a:lnTo>
                  <a:pt x="665149" y="304601"/>
                </a:lnTo>
                <a:close/>
              </a:path>
            </a:pathLst>
          </a:custGeom>
          <a:solidFill>
            <a:schemeClr val="accent4">
              <a:alpha val="66274"/>
            </a:schemeClr>
          </a:solidFill>
          <a:ln cap="flat" cmpd="sng" w="12700">
            <a:solidFill>
              <a:srgbClr val="BA8C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29" name="Google Shape;629;p20"/>
          <p:cNvSpPr/>
          <p:nvPr/>
        </p:nvSpPr>
        <p:spPr>
          <a:xfrm>
            <a:off x="6689033" y="2616966"/>
            <a:ext cx="3860089" cy="1124585"/>
          </a:xfrm>
          <a:custGeom>
            <a:rect b="b" l="l" r="r" t="t"/>
            <a:pathLst>
              <a:path extrusionOk="0" h="1124585" w="3860089">
                <a:moveTo>
                  <a:pt x="0" y="0"/>
                </a:moveTo>
                <a:lnTo>
                  <a:pt x="3860089" y="199"/>
                </a:lnTo>
                <a:lnTo>
                  <a:pt x="3846677" y="838200"/>
                </a:lnTo>
                <a:lnTo>
                  <a:pt x="3025926" y="1124585"/>
                </a:lnTo>
                <a:lnTo>
                  <a:pt x="884251" y="84518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66274"/>
            </a:schemeClr>
          </a:solidFill>
          <a:ln cap="flat" cmpd="sng" w="12700">
            <a:solidFill>
              <a:srgbClr val="BA8C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30" name="Google Shape;630;p20"/>
          <p:cNvSpPr/>
          <p:nvPr/>
        </p:nvSpPr>
        <p:spPr>
          <a:xfrm>
            <a:off x="9769775" y="3467866"/>
            <a:ext cx="791437" cy="1734185"/>
          </a:xfrm>
          <a:custGeom>
            <a:rect b="b" l="l" r="r" t="t"/>
            <a:pathLst>
              <a:path extrusionOk="0" h="1734185" w="791437">
                <a:moveTo>
                  <a:pt x="711" y="863600"/>
                </a:moveTo>
                <a:lnTo>
                  <a:pt x="0" y="254199"/>
                </a:lnTo>
                <a:lnTo>
                  <a:pt x="786688" y="0"/>
                </a:lnTo>
                <a:lnTo>
                  <a:pt x="791437" y="1734185"/>
                </a:lnTo>
                <a:lnTo>
                  <a:pt x="21362" y="1518285"/>
                </a:lnTo>
                <a:cubicBezTo>
                  <a:pt x="18712" y="1058757"/>
                  <a:pt x="3361" y="1323128"/>
                  <a:pt x="711" y="863600"/>
                </a:cubicBezTo>
                <a:close/>
              </a:path>
            </a:pathLst>
          </a:custGeom>
          <a:solidFill>
            <a:srgbClr val="92D050">
              <a:alpha val="66274"/>
            </a:srgbClr>
          </a:solidFill>
          <a:ln cap="flat" cmpd="sng" w="12700">
            <a:solidFill>
              <a:srgbClr val="BA8C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31" name="Google Shape;631;p20"/>
          <p:cNvSpPr/>
          <p:nvPr/>
        </p:nvSpPr>
        <p:spPr>
          <a:xfrm>
            <a:off x="7061200" y="3741551"/>
            <a:ext cx="2507302" cy="1148837"/>
          </a:xfrm>
          <a:prstGeom prst="ellipse">
            <a:avLst/>
          </a:prstGeom>
          <a:solidFill>
            <a:schemeClr val="accent1">
              <a:alpha val="46274"/>
            </a:schemeClr>
          </a:solidFill>
          <a:ln cap="flat" cmpd="sng" w="9525">
            <a:solidFill>
              <a:srgbClr val="0070C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32" name="Google Shape;632;p20"/>
          <p:cNvSpPr/>
          <p:nvPr/>
        </p:nvSpPr>
        <p:spPr>
          <a:xfrm>
            <a:off x="8853785" y="4809648"/>
            <a:ext cx="1687829" cy="1623837"/>
          </a:xfrm>
          <a:prstGeom prst="ellipse">
            <a:avLst/>
          </a:prstGeom>
          <a:solidFill>
            <a:schemeClr val="accent1">
              <a:alpha val="46274"/>
            </a:schemeClr>
          </a:solidFill>
          <a:ln cap="flat" cmpd="sng" w="9525">
            <a:solidFill>
              <a:srgbClr val="0070C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33" name="Google Shape;633;p20"/>
          <p:cNvSpPr/>
          <p:nvPr/>
        </p:nvSpPr>
        <p:spPr>
          <a:xfrm>
            <a:off x="6350687" y="5142369"/>
            <a:ext cx="1213555" cy="1167545"/>
          </a:xfrm>
          <a:prstGeom prst="ellipse">
            <a:avLst/>
          </a:prstGeom>
          <a:solidFill>
            <a:schemeClr val="accent1">
              <a:alpha val="46274"/>
            </a:schemeClr>
          </a:solidFill>
          <a:ln cap="flat" cmpd="sng" w="9525">
            <a:solidFill>
              <a:srgbClr val="0070C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34" name="Google Shape;634;p20"/>
          <p:cNvSpPr/>
          <p:nvPr/>
        </p:nvSpPr>
        <p:spPr>
          <a:xfrm>
            <a:off x="6398508" y="3710629"/>
            <a:ext cx="474396" cy="1300103"/>
          </a:xfrm>
          <a:prstGeom prst="ellipse">
            <a:avLst/>
          </a:prstGeom>
          <a:solidFill>
            <a:schemeClr val="accent1">
              <a:alpha val="46274"/>
            </a:schemeClr>
          </a:solidFill>
          <a:ln cap="flat" cmpd="sng" w="9525">
            <a:solidFill>
              <a:srgbClr val="0070C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35" name="Google Shape;635;p20"/>
          <p:cNvSpPr/>
          <p:nvPr/>
        </p:nvSpPr>
        <p:spPr>
          <a:xfrm>
            <a:off x="8799847" y="2638191"/>
            <a:ext cx="1035137" cy="824679"/>
          </a:xfrm>
          <a:prstGeom prst="ellipse">
            <a:avLst/>
          </a:prstGeom>
          <a:solidFill>
            <a:schemeClr val="accent1">
              <a:alpha val="46274"/>
            </a:schemeClr>
          </a:solidFill>
          <a:ln cap="flat" cmpd="sng" w="9525">
            <a:solidFill>
              <a:srgbClr val="0070C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36" name="Google Shape;636;p20"/>
          <p:cNvSpPr/>
          <p:nvPr/>
        </p:nvSpPr>
        <p:spPr>
          <a:xfrm>
            <a:off x="7623598" y="5148245"/>
            <a:ext cx="1035137" cy="824679"/>
          </a:xfrm>
          <a:prstGeom prst="ellipse">
            <a:avLst/>
          </a:prstGeom>
          <a:solidFill>
            <a:schemeClr val="accent1">
              <a:alpha val="46274"/>
            </a:schemeClr>
          </a:solidFill>
          <a:ln cap="flat" cmpd="sng" w="9525">
            <a:solidFill>
              <a:srgbClr val="0070C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37" name="Google Shape;637;p20"/>
          <p:cNvSpPr/>
          <p:nvPr/>
        </p:nvSpPr>
        <p:spPr>
          <a:xfrm>
            <a:off x="9834984" y="3762719"/>
            <a:ext cx="747123" cy="824679"/>
          </a:xfrm>
          <a:prstGeom prst="ellipse">
            <a:avLst/>
          </a:prstGeom>
          <a:solidFill>
            <a:schemeClr val="accent1">
              <a:alpha val="46274"/>
            </a:schemeClr>
          </a:solidFill>
          <a:ln cap="flat" cmpd="sng" w="9525">
            <a:solidFill>
              <a:srgbClr val="0070C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38" name="Google Shape;638;p20"/>
          <p:cNvSpPr/>
          <p:nvPr/>
        </p:nvSpPr>
        <p:spPr>
          <a:xfrm>
            <a:off x="6371657" y="2796529"/>
            <a:ext cx="747123" cy="824679"/>
          </a:xfrm>
          <a:prstGeom prst="ellipse">
            <a:avLst/>
          </a:prstGeom>
          <a:solidFill>
            <a:schemeClr val="accent1">
              <a:alpha val="46274"/>
            </a:schemeClr>
          </a:solidFill>
          <a:ln cap="flat" cmpd="sng" w="9525">
            <a:solidFill>
              <a:srgbClr val="0070C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39" name="Google Shape;639;p20"/>
          <p:cNvSpPr txBox="1"/>
          <p:nvPr/>
        </p:nvSpPr>
        <p:spPr>
          <a:xfrm>
            <a:off x="9885379" y="4007710"/>
            <a:ext cx="64633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액자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40" name="Google Shape;640;p20"/>
          <p:cNvSpPr txBox="1"/>
          <p:nvPr/>
        </p:nvSpPr>
        <p:spPr>
          <a:xfrm>
            <a:off x="8086204" y="4160553"/>
            <a:ext cx="95891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창과 틀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41" name="Google Shape;641;p20"/>
          <p:cNvSpPr txBox="1"/>
          <p:nvPr/>
        </p:nvSpPr>
        <p:spPr>
          <a:xfrm>
            <a:off x="9053466" y="2877585"/>
            <a:ext cx="64633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조명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42" name="Google Shape;642;p20"/>
          <p:cNvSpPr txBox="1"/>
          <p:nvPr/>
        </p:nvSpPr>
        <p:spPr>
          <a:xfrm>
            <a:off x="6432025" y="3048213"/>
            <a:ext cx="41549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꽃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43" name="Google Shape;643;p20"/>
          <p:cNvSpPr txBox="1"/>
          <p:nvPr/>
        </p:nvSpPr>
        <p:spPr>
          <a:xfrm>
            <a:off x="6444429" y="4229606"/>
            <a:ext cx="64633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거울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44" name="Google Shape;644;p20"/>
          <p:cNvSpPr txBox="1"/>
          <p:nvPr/>
        </p:nvSpPr>
        <p:spPr>
          <a:xfrm>
            <a:off x="6646016" y="5552991"/>
            <a:ext cx="87716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화장대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45" name="Google Shape;645;p20"/>
          <p:cNvSpPr txBox="1"/>
          <p:nvPr/>
        </p:nvSpPr>
        <p:spPr>
          <a:xfrm>
            <a:off x="9288330" y="5461556"/>
            <a:ext cx="87716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침대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46" name="Google Shape;646;p20"/>
          <p:cNvSpPr txBox="1"/>
          <p:nvPr/>
        </p:nvSpPr>
        <p:spPr>
          <a:xfrm>
            <a:off x="7776261" y="5372317"/>
            <a:ext cx="87716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러그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47" name="Google Shape;647;p20"/>
          <p:cNvSpPr txBox="1"/>
          <p:nvPr/>
        </p:nvSpPr>
        <p:spPr>
          <a:xfrm>
            <a:off x="7114054" y="2766346"/>
            <a:ext cx="165141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천장 인테리어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48" name="Google Shape;648;p20"/>
          <p:cNvSpPr txBox="1"/>
          <p:nvPr/>
        </p:nvSpPr>
        <p:spPr>
          <a:xfrm>
            <a:off x="7369536" y="6056220"/>
            <a:ext cx="118974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바닥 재질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49" name="Google Shape;649;p20"/>
          <p:cNvSpPr txBox="1"/>
          <p:nvPr/>
        </p:nvSpPr>
        <p:spPr>
          <a:xfrm>
            <a:off x="9645458" y="4529885"/>
            <a:ext cx="64633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벽지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50" name="Google Shape;650;p20"/>
          <p:cNvSpPr txBox="1"/>
          <p:nvPr/>
        </p:nvSpPr>
        <p:spPr>
          <a:xfrm>
            <a:off x="6140435" y="4872623"/>
            <a:ext cx="64633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벽지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21"/>
          <p:cNvSpPr txBox="1"/>
          <p:nvPr/>
        </p:nvSpPr>
        <p:spPr>
          <a:xfrm>
            <a:off x="2666824" y="431354"/>
            <a:ext cx="443743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ko-KR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■ 리소스 요청</a:t>
            </a:r>
            <a:endParaRPr b="0" i="0" sz="16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ko-KR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&gt; 3번방 구성</a:t>
            </a:r>
            <a:endParaRPr b="0" i="0" sz="16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ko-KR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- 자동차와 차고를 컨셉으로 구성</a:t>
            </a:r>
            <a:endParaRPr b="0" i="0" sz="16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656" name="Google Shape;656;p21"/>
          <p:cNvGrpSpPr/>
          <p:nvPr/>
        </p:nvGrpSpPr>
        <p:grpSpPr>
          <a:xfrm>
            <a:off x="214955" y="643739"/>
            <a:ext cx="2734191" cy="1237224"/>
            <a:chOff x="374009" y="1881699"/>
            <a:chExt cx="7096483" cy="3211165"/>
          </a:xfrm>
        </p:grpSpPr>
        <p:pic>
          <p:nvPicPr>
            <p:cNvPr descr="미국 집 오픈구조에 대한 이미지 검색결과" id="657" name="Google Shape;657;p21"/>
            <p:cNvPicPr preferRelativeResize="0"/>
            <p:nvPr/>
          </p:nvPicPr>
          <p:blipFill rotWithShape="1">
            <a:blip r:embed="rId3">
              <a:alphaModFix/>
            </a:blip>
            <a:srcRect b="24244" l="0" r="0" t="0"/>
            <a:stretch/>
          </p:blipFill>
          <p:spPr>
            <a:xfrm>
              <a:off x="1450454" y="1888626"/>
              <a:ext cx="4510945" cy="227817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58" name="Google Shape;658;p21"/>
            <p:cNvSpPr/>
            <p:nvPr/>
          </p:nvSpPr>
          <p:spPr>
            <a:xfrm>
              <a:off x="374009" y="1888626"/>
              <a:ext cx="1382464" cy="2278171"/>
            </a:xfrm>
            <a:prstGeom prst="rect">
              <a:avLst/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59" name="Google Shape;659;p21"/>
            <p:cNvSpPr/>
            <p:nvPr/>
          </p:nvSpPr>
          <p:spPr>
            <a:xfrm>
              <a:off x="5962061" y="1888626"/>
              <a:ext cx="1489917" cy="2278171"/>
            </a:xfrm>
            <a:prstGeom prst="rect">
              <a:avLst/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descr="미국 차고에 대한 이미지 검색결과" id="660" name="Google Shape;660;p21"/>
            <p:cNvPicPr preferRelativeResize="0"/>
            <p:nvPr/>
          </p:nvPicPr>
          <p:blipFill rotWithShape="1">
            <a:blip r:embed="rId4">
              <a:alphaModFix/>
            </a:blip>
            <a:srcRect b="0" l="3042" r="49644" t="6449"/>
            <a:stretch/>
          </p:blipFill>
          <p:spPr>
            <a:xfrm>
              <a:off x="5703382" y="1881699"/>
              <a:ext cx="1767109" cy="22850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바다펜션에 대한 이미지 검색결과" id="661" name="Google Shape;661;p21"/>
            <p:cNvPicPr preferRelativeResize="0"/>
            <p:nvPr/>
          </p:nvPicPr>
          <p:blipFill rotWithShape="1">
            <a:blip r:embed="rId5">
              <a:alphaModFix/>
            </a:blip>
            <a:srcRect b="0" l="34964" r="1915" t="81764"/>
            <a:stretch/>
          </p:blipFill>
          <p:spPr>
            <a:xfrm>
              <a:off x="1763478" y="4166797"/>
              <a:ext cx="5707014" cy="9145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미국 보트에 대한 이미지 검색결과" id="662" name="Google Shape;662;p21"/>
            <p:cNvPicPr preferRelativeResize="0"/>
            <p:nvPr/>
          </p:nvPicPr>
          <p:blipFill rotWithShape="1">
            <a:blip r:embed="rId6">
              <a:alphaModFix/>
            </a:blip>
            <a:srcRect b="12417" l="48330" r="24002" t="1272"/>
            <a:stretch/>
          </p:blipFill>
          <p:spPr>
            <a:xfrm>
              <a:off x="378815" y="2214581"/>
              <a:ext cx="1384001" cy="287828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63" name="Google Shape;663;p21"/>
          <p:cNvSpPr/>
          <p:nvPr/>
        </p:nvSpPr>
        <p:spPr>
          <a:xfrm>
            <a:off x="2277274" y="643739"/>
            <a:ext cx="681213" cy="1232786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664" name="Google Shape;664;p21"/>
          <p:cNvCxnSpPr>
            <a:stCxn id="663" idx="2"/>
          </p:cNvCxnSpPr>
          <p:nvPr/>
        </p:nvCxnSpPr>
        <p:spPr>
          <a:xfrm flipH="1">
            <a:off x="1517481" y="1876525"/>
            <a:ext cx="1100400" cy="11421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miter lim="800000"/>
            <a:headEnd len="sm" w="sm" type="none"/>
            <a:tailEnd len="med" w="med" type="triangle"/>
          </a:ln>
        </p:spPr>
      </p:cxnSp>
      <p:pic>
        <p:nvPicPr>
          <p:cNvPr descr="차고 이미지 검색결과&quot;" id="665" name="Google Shape;665;p2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070220" y="2829581"/>
            <a:ext cx="1715375" cy="1800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차고 이미지 검색결과&quot;" id="666" name="Google Shape;666;p2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929854" y="2850275"/>
            <a:ext cx="2752293" cy="1800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차고 이미지 검색결과&quot;" id="667" name="Google Shape;667;p2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26581" y="2833033"/>
            <a:ext cx="2619375" cy="17430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차고 이미지 검색결과&quot;" id="668" name="Google Shape;668;p2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890215" y="2829581"/>
            <a:ext cx="2400000" cy="1800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차고 이미지 검색결과&quot;" id="669" name="Google Shape;669;p21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5434474" y="2850275"/>
            <a:ext cx="1491487" cy="1800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차고 이미지 검색결과&quot;" id="670" name="Google Shape;670;p21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26581" y="4712986"/>
            <a:ext cx="3197367" cy="1800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차고 이미지 검색결과&quot;" id="671" name="Google Shape;671;p21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3444875" y="4712986"/>
            <a:ext cx="2398954" cy="180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1435" y="266700"/>
            <a:ext cx="2916830" cy="6157752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3"/>
          <p:cNvSpPr txBox="1"/>
          <p:nvPr/>
        </p:nvSpPr>
        <p:spPr>
          <a:xfrm>
            <a:off x="2666824" y="431354"/>
            <a:ext cx="9251251" cy="28007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ko-KR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■ 마이 맨션 이동</a:t>
            </a:r>
            <a:endParaRPr b="0" i="0" sz="16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ko-KR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&gt; 아이콘 터치</a:t>
            </a:r>
            <a:endParaRPr b="0" i="0" sz="16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ko-KR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- 맨션 이미지를 연상 할 수 있는 아이콘 제작</a:t>
            </a:r>
            <a:endParaRPr b="0" i="0" sz="16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ko-KR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- 기존 챕터 아이콘도 건물 건설의 느낌이 있기에 상호간에 차별이 가능한 구성이 필요</a:t>
            </a:r>
            <a:endParaRPr b="0" i="0" sz="16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ko-KR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* 흡사한 느낌이 나지 않도록 처리</a:t>
            </a:r>
            <a:endParaRPr b="0" i="0" sz="16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ko-KR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* 광고 버튼은 중앙으로 이동하는게 어떨지 고려 필요</a:t>
            </a:r>
            <a:endParaRPr b="0" i="0" sz="16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ko-KR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&gt; 슬라이드 액션을 통해서도 맨션으로 이동 할 수 있도록 추가</a:t>
            </a:r>
            <a:endParaRPr b="0" i="0" sz="16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ko-KR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- 우측 슬라이드는 챕터</a:t>
            </a:r>
            <a:endParaRPr b="0" i="0" sz="16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ko-KR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- 좌측 슬라이더는 맨션으로 이동하도록 구성</a:t>
            </a:r>
            <a:endParaRPr b="0" i="0" sz="16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ko-KR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슬라이드 아이콘 png에 대한 이미지 검색결과" id="96" name="Google Shape;96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4051" y="3345576"/>
            <a:ext cx="2256899" cy="197133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저택 아이콘 png에 대한 이미지 검색결과" id="97" name="Google Shape;97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7179" y="5457068"/>
            <a:ext cx="736253" cy="736253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3"/>
          <p:cNvSpPr/>
          <p:nvPr/>
        </p:nvSpPr>
        <p:spPr>
          <a:xfrm>
            <a:off x="291435" y="5316908"/>
            <a:ext cx="936003" cy="993276"/>
          </a:xfrm>
          <a:prstGeom prst="rect">
            <a:avLst/>
          </a:prstGeom>
          <a:solidFill>
            <a:schemeClr val="accent2">
              <a:alpha val="62352"/>
            </a:schemeClr>
          </a:solidFill>
          <a:ln cap="flat" cmpd="sng" w="12700">
            <a:solidFill>
              <a:srgbClr val="AC5B2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99" name="Google Shape;99;p3"/>
          <p:cNvCxnSpPr>
            <a:stCxn id="98" idx="3"/>
          </p:cNvCxnSpPr>
          <p:nvPr/>
        </p:nvCxnSpPr>
        <p:spPr>
          <a:xfrm flipH="1" rot="10800000">
            <a:off x="1227438" y="749546"/>
            <a:ext cx="2413800" cy="50640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miter lim="800000"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차고 이미지 검색결과&quot;" id="676" name="Google Shape;676;p22"/>
          <p:cNvPicPr preferRelativeResize="0"/>
          <p:nvPr/>
        </p:nvPicPr>
        <p:blipFill rotWithShape="1">
          <a:blip r:embed="rId3">
            <a:alphaModFix/>
          </a:blip>
          <a:srcRect b="0" l="8643" r="9853" t="0"/>
          <a:stretch/>
        </p:blipFill>
        <p:spPr>
          <a:xfrm>
            <a:off x="254000" y="2627225"/>
            <a:ext cx="4165600" cy="3833220"/>
          </a:xfrm>
          <a:prstGeom prst="rect">
            <a:avLst/>
          </a:prstGeom>
          <a:noFill/>
          <a:ln>
            <a:noFill/>
          </a:ln>
        </p:spPr>
      </p:pic>
      <p:sp>
        <p:nvSpPr>
          <p:cNvPr id="677" name="Google Shape;677;p22"/>
          <p:cNvSpPr txBox="1"/>
          <p:nvPr/>
        </p:nvSpPr>
        <p:spPr>
          <a:xfrm>
            <a:off x="2666824" y="431354"/>
            <a:ext cx="5226111" cy="132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ko-KR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■ 리소스 요청</a:t>
            </a:r>
            <a:endParaRPr b="0" i="0" sz="16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ko-KR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&gt; 확대 세부 구성</a:t>
            </a:r>
            <a:endParaRPr b="0" i="0" sz="16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ko-KR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- 차동차 차고를 컨셉으로 구성</a:t>
            </a:r>
            <a:endParaRPr b="0" i="0" sz="16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ko-KR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- 최대 2대의 자동차를 구매 가능</a:t>
            </a:r>
            <a:endParaRPr b="0" i="0" sz="16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ko-KR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- 천장, 바닥, 벽을 변경 할 수 있도록 구성 </a:t>
            </a:r>
            <a:endParaRPr b="0" i="0" sz="16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678" name="Google Shape;678;p22"/>
          <p:cNvGrpSpPr/>
          <p:nvPr/>
        </p:nvGrpSpPr>
        <p:grpSpPr>
          <a:xfrm>
            <a:off x="214955" y="643739"/>
            <a:ext cx="2734191" cy="1237224"/>
            <a:chOff x="374009" y="1881699"/>
            <a:chExt cx="7096483" cy="3211165"/>
          </a:xfrm>
        </p:grpSpPr>
        <p:pic>
          <p:nvPicPr>
            <p:cNvPr descr="미국 집 오픈구조에 대한 이미지 검색결과" id="679" name="Google Shape;679;p22"/>
            <p:cNvPicPr preferRelativeResize="0"/>
            <p:nvPr/>
          </p:nvPicPr>
          <p:blipFill rotWithShape="1">
            <a:blip r:embed="rId4">
              <a:alphaModFix/>
            </a:blip>
            <a:srcRect b="24244" l="0" r="0" t="0"/>
            <a:stretch/>
          </p:blipFill>
          <p:spPr>
            <a:xfrm>
              <a:off x="1450454" y="1888626"/>
              <a:ext cx="4510945" cy="227817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80" name="Google Shape;680;p22"/>
            <p:cNvSpPr/>
            <p:nvPr/>
          </p:nvSpPr>
          <p:spPr>
            <a:xfrm>
              <a:off x="374009" y="1888626"/>
              <a:ext cx="1382464" cy="2278171"/>
            </a:xfrm>
            <a:prstGeom prst="rect">
              <a:avLst/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81" name="Google Shape;681;p22"/>
            <p:cNvSpPr/>
            <p:nvPr/>
          </p:nvSpPr>
          <p:spPr>
            <a:xfrm>
              <a:off x="5962061" y="1888626"/>
              <a:ext cx="1489917" cy="2278171"/>
            </a:xfrm>
            <a:prstGeom prst="rect">
              <a:avLst/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descr="미국 차고에 대한 이미지 검색결과" id="682" name="Google Shape;682;p22"/>
            <p:cNvPicPr preferRelativeResize="0"/>
            <p:nvPr/>
          </p:nvPicPr>
          <p:blipFill rotWithShape="1">
            <a:blip r:embed="rId5">
              <a:alphaModFix/>
            </a:blip>
            <a:srcRect b="0" l="3042" r="49644" t="6449"/>
            <a:stretch/>
          </p:blipFill>
          <p:spPr>
            <a:xfrm>
              <a:off x="5703382" y="1881699"/>
              <a:ext cx="1767109" cy="22850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바다펜션에 대한 이미지 검색결과" id="683" name="Google Shape;683;p22"/>
            <p:cNvPicPr preferRelativeResize="0"/>
            <p:nvPr/>
          </p:nvPicPr>
          <p:blipFill rotWithShape="1">
            <a:blip r:embed="rId6">
              <a:alphaModFix/>
            </a:blip>
            <a:srcRect b="0" l="34964" r="1915" t="81764"/>
            <a:stretch/>
          </p:blipFill>
          <p:spPr>
            <a:xfrm>
              <a:off x="1763478" y="4166797"/>
              <a:ext cx="5707014" cy="9145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미국 보트에 대한 이미지 검색결과" id="684" name="Google Shape;684;p22"/>
            <p:cNvPicPr preferRelativeResize="0"/>
            <p:nvPr/>
          </p:nvPicPr>
          <p:blipFill rotWithShape="1">
            <a:blip r:embed="rId7">
              <a:alphaModFix/>
            </a:blip>
            <a:srcRect b="12417" l="48330" r="24002" t="1272"/>
            <a:stretch/>
          </p:blipFill>
          <p:spPr>
            <a:xfrm>
              <a:off x="378815" y="2214581"/>
              <a:ext cx="1384001" cy="287828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85" name="Google Shape;685;p22"/>
          <p:cNvSpPr/>
          <p:nvPr/>
        </p:nvSpPr>
        <p:spPr>
          <a:xfrm>
            <a:off x="2267932" y="643739"/>
            <a:ext cx="681213" cy="1232786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686" name="Google Shape;686;p22"/>
          <p:cNvCxnSpPr/>
          <p:nvPr/>
        </p:nvCxnSpPr>
        <p:spPr>
          <a:xfrm flipH="1">
            <a:off x="2367711" y="1889954"/>
            <a:ext cx="299113" cy="749045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miter lim="800000"/>
            <a:headEnd len="sm" w="sm" type="none"/>
            <a:tailEnd len="med" w="med" type="triangle"/>
          </a:ln>
        </p:spPr>
      </p:cxnSp>
      <p:grpSp>
        <p:nvGrpSpPr>
          <p:cNvPr id="687" name="Google Shape;687;p22"/>
          <p:cNvGrpSpPr/>
          <p:nvPr/>
        </p:nvGrpSpPr>
        <p:grpSpPr>
          <a:xfrm>
            <a:off x="227112" y="2631663"/>
            <a:ext cx="4231419" cy="3828782"/>
            <a:chOff x="6562696" y="2401912"/>
            <a:chExt cx="2829496" cy="2560258"/>
          </a:xfrm>
        </p:grpSpPr>
        <p:sp>
          <p:nvSpPr>
            <p:cNvPr id="688" name="Google Shape;688;p22"/>
            <p:cNvSpPr/>
            <p:nvPr/>
          </p:nvSpPr>
          <p:spPr>
            <a:xfrm>
              <a:off x="6562696" y="2401912"/>
              <a:ext cx="1414748" cy="2560258"/>
            </a:xfrm>
            <a:prstGeom prst="rect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89" name="Google Shape;689;p22"/>
            <p:cNvSpPr/>
            <p:nvPr/>
          </p:nvSpPr>
          <p:spPr>
            <a:xfrm>
              <a:off x="7977444" y="2401912"/>
              <a:ext cx="1414748" cy="2560258"/>
            </a:xfrm>
            <a:prstGeom prst="rect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690" name="Google Shape;690;p22"/>
          <p:cNvSpPr/>
          <p:nvPr/>
        </p:nvSpPr>
        <p:spPr>
          <a:xfrm>
            <a:off x="4965700" y="4013966"/>
            <a:ext cx="939800" cy="900097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차고 이미지 검색결과&quot;" id="691" name="Google Shape;691;p22"/>
          <p:cNvPicPr preferRelativeResize="0"/>
          <p:nvPr/>
        </p:nvPicPr>
        <p:blipFill rotWithShape="1">
          <a:blip r:embed="rId3">
            <a:alphaModFix/>
          </a:blip>
          <a:srcRect b="0" l="8643" r="9853" t="0"/>
          <a:stretch/>
        </p:blipFill>
        <p:spPr>
          <a:xfrm>
            <a:off x="6715831" y="2627225"/>
            <a:ext cx="4165600" cy="383322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92" name="Google Shape;692;p22"/>
          <p:cNvGrpSpPr/>
          <p:nvPr/>
        </p:nvGrpSpPr>
        <p:grpSpPr>
          <a:xfrm>
            <a:off x="6688942" y="2631663"/>
            <a:ext cx="4231419" cy="3828782"/>
            <a:chOff x="6562696" y="2401912"/>
            <a:chExt cx="2829496" cy="2560258"/>
          </a:xfrm>
        </p:grpSpPr>
        <p:sp>
          <p:nvSpPr>
            <p:cNvPr id="693" name="Google Shape;693;p22"/>
            <p:cNvSpPr/>
            <p:nvPr/>
          </p:nvSpPr>
          <p:spPr>
            <a:xfrm>
              <a:off x="6562696" y="2401912"/>
              <a:ext cx="1414748" cy="2560258"/>
            </a:xfrm>
            <a:prstGeom prst="rect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94" name="Google Shape;694;p22"/>
            <p:cNvSpPr/>
            <p:nvPr/>
          </p:nvSpPr>
          <p:spPr>
            <a:xfrm>
              <a:off x="7977444" y="2401912"/>
              <a:ext cx="1414748" cy="2560258"/>
            </a:xfrm>
            <a:prstGeom prst="rect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695" name="Google Shape;695;p22"/>
          <p:cNvSpPr/>
          <p:nvPr/>
        </p:nvSpPr>
        <p:spPr>
          <a:xfrm>
            <a:off x="6647969" y="2638999"/>
            <a:ext cx="4266489" cy="825500"/>
          </a:xfrm>
          <a:custGeom>
            <a:rect b="b" l="l" r="r" t="t"/>
            <a:pathLst>
              <a:path extrusionOk="0" h="825500" w="4266489">
                <a:moveTo>
                  <a:pt x="0" y="0"/>
                </a:moveTo>
                <a:lnTo>
                  <a:pt x="4266489" y="25599"/>
                </a:lnTo>
                <a:lnTo>
                  <a:pt x="3973677" y="825500"/>
                </a:lnTo>
                <a:lnTo>
                  <a:pt x="2543326" y="807085"/>
                </a:lnTo>
                <a:lnTo>
                  <a:pt x="414351" y="79438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66274"/>
            </a:schemeClr>
          </a:solidFill>
          <a:ln cap="flat" cmpd="sng" w="12700">
            <a:solidFill>
              <a:srgbClr val="BA8C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96" name="Google Shape;696;p22"/>
          <p:cNvSpPr/>
          <p:nvPr/>
        </p:nvSpPr>
        <p:spPr>
          <a:xfrm>
            <a:off x="6667448" y="2593216"/>
            <a:ext cx="4257830" cy="2571912"/>
          </a:xfrm>
          <a:custGeom>
            <a:rect b="b" l="l" r="r" t="t"/>
            <a:pathLst>
              <a:path extrusionOk="0" h="2571912" w="4257830">
                <a:moveTo>
                  <a:pt x="0" y="0"/>
                </a:moveTo>
                <a:lnTo>
                  <a:pt x="402303" y="850906"/>
                </a:lnTo>
                <a:lnTo>
                  <a:pt x="3964065" y="880853"/>
                </a:lnTo>
                <a:lnTo>
                  <a:pt x="4223827" y="38106"/>
                </a:lnTo>
                <a:lnTo>
                  <a:pt x="4257830" y="1079500"/>
                </a:lnTo>
                <a:lnTo>
                  <a:pt x="4228700" y="2546512"/>
                </a:lnTo>
                <a:lnTo>
                  <a:pt x="3612182" y="2376861"/>
                </a:lnTo>
                <a:lnTo>
                  <a:pt x="2846465" y="2395738"/>
                </a:lnTo>
                <a:lnTo>
                  <a:pt x="874248" y="2364161"/>
                </a:lnTo>
                <a:lnTo>
                  <a:pt x="16430" y="2571912"/>
                </a:lnTo>
                <a:lnTo>
                  <a:pt x="0" y="0"/>
                </a:lnTo>
                <a:close/>
              </a:path>
            </a:pathLst>
          </a:custGeom>
          <a:solidFill>
            <a:srgbClr val="92D050">
              <a:alpha val="66274"/>
            </a:srgbClr>
          </a:solidFill>
          <a:ln cap="flat" cmpd="sng" w="12700">
            <a:solidFill>
              <a:srgbClr val="BA8C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97" name="Google Shape;697;p22"/>
          <p:cNvSpPr/>
          <p:nvPr/>
        </p:nvSpPr>
        <p:spPr>
          <a:xfrm>
            <a:off x="6655919" y="5136509"/>
            <a:ext cx="4257827" cy="1327586"/>
          </a:xfrm>
          <a:custGeom>
            <a:rect b="b" l="l" r="r" t="t"/>
            <a:pathLst>
              <a:path extrusionOk="0" h="1327586" w="4257827">
                <a:moveTo>
                  <a:pt x="30149" y="63301"/>
                </a:moveTo>
                <a:lnTo>
                  <a:pt x="4220438" y="0"/>
                </a:lnTo>
                <a:cubicBezTo>
                  <a:pt x="4220201" y="101534"/>
                  <a:pt x="4258063" y="1219067"/>
                  <a:pt x="4257826" y="1320601"/>
                </a:cubicBezTo>
                <a:lnTo>
                  <a:pt x="2548075" y="1327586"/>
                </a:lnTo>
                <a:lnTo>
                  <a:pt x="0" y="1327586"/>
                </a:lnTo>
                <a:lnTo>
                  <a:pt x="30149" y="63301"/>
                </a:lnTo>
                <a:close/>
              </a:path>
            </a:pathLst>
          </a:custGeom>
          <a:solidFill>
            <a:schemeClr val="accent4">
              <a:alpha val="66274"/>
            </a:schemeClr>
          </a:solidFill>
          <a:ln cap="flat" cmpd="sng" w="12700">
            <a:solidFill>
              <a:srgbClr val="BA8C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자동차 정면 png 이미지 검색결과&quot;" id="698" name="Google Shape;698;p2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544883" y="4152900"/>
            <a:ext cx="2465977" cy="246597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자동차 정면 png 이미지 검색결과&quot;" id="699" name="Google Shape;699;p2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643475" y="4152900"/>
            <a:ext cx="2465977" cy="2465977"/>
          </a:xfrm>
          <a:prstGeom prst="rect">
            <a:avLst/>
          </a:prstGeom>
          <a:noFill/>
          <a:ln>
            <a:noFill/>
          </a:ln>
        </p:spPr>
      </p:pic>
      <p:sp>
        <p:nvSpPr>
          <p:cNvPr id="700" name="Google Shape;700;p22"/>
          <p:cNvSpPr/>
          <p:nvPr/>
        </p:nvSpPr>
        <p:spPr>
          <a:xfrm>
            <a:off x="9303271" y="3762718"/>
            <a:ext cx="804291" cy="701296"/>
          </a:xfrm>
          <a:prstGeom prst="ellipse">
            <a:avLst/>
          </a:prstGeom>
          <a:solidFill>
            <a:schemeClr val="accent1">
              <a:alpha val="46274"/>
            </a:schemeClr>
          </a:solidFill>
          <a:ln cap="flat" cmpd="sng" w="9525">
            <a:solidFill>
              <a:srgbClr val="0070C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01" name="Google Shape;701;p22"/>
          <p:cNvSpPr/>
          <p:nvPr/>
        </p:nvSpPr>
        <p:spPr>
          <a:xfrm>
            <a:off x="7614373" y="3762718"/>
            <a:ext cx="804291" cy="701296"/>
          </a:xfrm>
          <a:prstGeom prst="ellipse">
            <a:avLst/>
          </a:prstGeom>
          <a:solidFill>
            <a:schemeClr val="accent1">
              <a:alpha val="46274"/>
            </a:schemeClr>
          </a:solidFill>
          <a:ln cap="flat" cmpd="sng" w="9525">
            <a:solidFill>
              <a:srgbClr val="0070C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02" name="Google Shape;702;p22"/>
          <p:cNvSpPr/>
          <p:nvPr/>
        </p:nvSpPr>
        <p:spPr>
          <a:xfrm>
            <a:off x="6631609" y="3762718"/>
            <a:ext cx="804291" cy="701296"/>
          </a:xfrm>
          <a:prstGeom prst="ellipse">
            <a:avLst/>
          </a:prstGeom>
          <a:solidFill>
            <a:schemeClr val="accent1">
              <a:alpha val="46274"/>
            </a:schemeClr>
          </a:solidFill>
          <a:ln cap="flat" cmpd="sng" w="9525">
            <a:solidFill>
              <a:srgbClr val="0070C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03" name="Google Shape;703;p22"/>
          <p:cNvSpPr/>
          <p:nvPr/>
        </p:nvSpPr>
        <p:spPr>
          <a:xfrm>
            <a:off x="10189545" y="3762718"/>
            <a:ext cx="804291" cy="701296"/>
          </a:xfrm>
          <a:prstGeom prst="ellipse">
            <a:avLst/>
          </a:prstGeom>
          <a:solidFill>
            <a:schemeClr val="accent1">
              <a:alpha val="46274"/>
            </a:schemeClr>
          </a:solidFill>
          <a:ln cap="flat" cmpd="sng" w="9525">
            <a:solidFill>
              <a:srgbClr val="0070C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04" name="Google Shape;704;p22"/>
          <p:cNvSpPr/>
          <p:nvPr/>
        </p:nvSpPr>
        <p:spPr>
          <a:xfrm>
            <a:off x="8402506" y="2696621"/>
            <a:ext cx="804291" cy="701296"/>
          </a:xfrm>
          <a:prstGeom prst="ellipse">
            <a:avLst/>
          </a:prstGeom>
          <a:solidFill>
            <a:schemeClr val="accent1">
              <a:alpha val="46274"/>
            </a:schemeClr>
          </a:solidFill>
          <a:ln cap="flat" cmpd="sng" w="9525">
            <a:solidFill>
              <a:srgbClr val="0070C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05" name="Google Shape;705;p22"/>
          <p:cNvSpPr txBox="1"/>
          <p:nvPr/>
        </p:nvSpPr>
        <p:spPr>
          <a:xfrm>
            <a:off x="7212757" y="6055557"/>
            <a:ext cx="118974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바닥 재질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06" name="Google Shape;706;p22"/>
          <p:cNvSpPr txBox="1"/>
          <p:nvPr/>
        </p:nvSpPr>
        <p:spPr>
          <a:xfrm>
            <a:off x="7054308" y="2853933"/>
            <a:ext cx="118974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천장 재질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07" name="Google Shape;707;p22"/>
          <p:cNvSpPr txBox="1"/>
          <p:nvPr/>
        </p:nvSpPr>
        <p:spPr>
          <a:xfrm>
            <a:off x="8186338" y="3560700"/>
            <a:ext cx="95891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벽 재질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08" name="Google Shape;708;p22"/>
          <p:cNvSpPr txBox="1"/>
          <p:nvPr/>
        </p:nvSpPr>
        <p:spPr>
          <a:xfrm>
            <a:off x="7538461" y="3928700"/>
            <a:ext cx="110799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브라운관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09" name="Google Shape;709;p22"/>
          <p:cNvSpPr txBox="1"/>
          <p:nvPr/>
        </p:nvSpPr>
        <p:spPr>
          <a:xfrm>
            <a:off x="6699136" y="3952328"/>
            <a:ext cx="64633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공구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10" name="Google Shape;710;p22"/>
          <p:cNvSpPr txBox="1"/>
          <p:nvPr/>
        </p:nvSpPr>
        <p:spPr>
          <a:xfrm>
            <a:off x="10245139" y="3952328"/>
            <a:ext cx="64633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공구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11" name="Google Shape;711;p22"/>
          <p:cNvSpPr txBox="1"/>
          <p:nvPr/>
        </p:nvSpPr>
        <p:spPr>
          <a:xfrm>
            <a:off x="9193214" y="3952328"/>
            <a:ext cx="110799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브라운관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12" name="Google Shape;712;p22"/>
          <p:cNvSpPr txBox="1"/>
          <p:nvPr/>
        </p:nvSpPr>
        <p:spPr>
          <a:xfrm>
            <a:off x="7212757" y="4589623"/>
            <a:ext cx="100380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자동차1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13" name="Google Shape;713;p22"/>
          <p:cNvSpPr txBox="1"/>
          <p:nvPr/>
        </p:nvSpPr>
        <p:spPr>
          <a:xfrm>
            <a:off x="9384658" y="4589623"/>
            <a:ext cx="100380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자동차2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14" name="Google Shape;714;p22"/>
          <p:cNvSpPr txBox="1"/>
          <p:nvPr/>
        </p:nvSpPr>
        <p:spPr>
          <a:xfrm>
            <a:off x="8464943" y="2862603"/>
            <a:ext cx="64633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조명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23"/>
          <p:cNvSpPr txBox="1"/>
          <p:nvPr/>
        </p:nvSpPr>
        <p:spPr>
          <a:xfrm>
            <a:off x="2666824" y="431354"/>
            <a:ext cx="443743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ko-KR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■ 리소스 요청</a:t>
            </a:r>
            <a:endParaRPr b="0" i="0" sz="16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ko-KR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&gt; 4번방 구성</a:t>
            </a:r>
            <a:endParaRPr b="0" i="0" sz="16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ko-KR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- 요트와 선착장을 컨셉으로 구성</a:t>
            </a:r>
            <a:endParaRPr b="0" i="0" sz="16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720" name="Google Shape;720;p23"/>
          <p:cNvGrpSpPr/>
          <p:nvPr/>
        </p:nvGrpSpPr>
        <p:grpSpPr>
          <a:xfrm>
            <a:off x="214955" y="643739"/>
            <a:ext cx="2734191" cy="1237224"/>
            <a:chOff x="374009" y="1881699"/>
            <a:chExt cx="7096483" cy="3211165"/>
          </a:xfrm>
        </p:grpSpPr>
        <p:pic>
          <p:nvPicPr>
            <p:cNvPr descr="미국 집 오픈구조에 대한 이미지 검색결과" id="721" name="Google Shape;721;p23"/>
            <p:cNvPicPr preferRelativeResize="0"/>
            <p:nvPr/>
          </p:nvPicPr>
          <p:blipFill rotWithShape="1">
            <a:blip r:embed="rId3">
              <a:alphaModFix/>
            </a:blip>
            <a:srcRect b="24244" l="0" r="0" t="0"/>
            <a:stretch/>
          </p:blipFill>
          <p:spPr>
            <a:xfrm>
              <a:off x="1450454" y="1888626"/>
              <a:ext cx="4510945" cy="227817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22" name="Google Shape;722;p23"/>
            <p:cNvSpPr/>
            <p:nvPr/>
          </p:nvSpPr>
          <p:spPr>
            <a:xfrm>
              <a:off x="374009" y="1888626"/>
              <a:ext cx="1382464" cy="2278171"/>
            </a:xfrm>
            <a:prstGeom prst="rect">
              <a:avLst/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23" name="Google Shape;723;p23"/>
            <p:cNvSpPr/>
            <p:nvPr/>
          </p:nvSpPr>
          <p:spPr>
            <a:xfrm>
              <a:off x="5962061" y="1888626"/>
              <a:ext cx="1489917" cy="2278171"/>
            </a:xfrm>
            <a:prstGeom prst="rect">
              <a:avLst/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descr="미국 차고에 대한 이미지 검색결과" id="724" name="Google Shape;724;p23"/>
            <p:cNvPicPr preferRelativeResize="0"/>
            <p:nvPr/>
          </p:nvPicPr>
          <p:blipFill rotWithShape="1">
            <a:blip r:embed="rId4">
              <a:alphaModFix/>
            </a:blip>
            <a:srcRect b="0" l="3042" r="49644" t="6449"/>
            <a:stretch/>
          </p:blipFill>
          <p:spPr>
            <a:xfrm>
              <a:off x="5703382" y="1881699"/>
              <a:ext cx="1767109" cy="22850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바다펜션에 대한 이미지 검색결과" id="725" name="Google Shape;725;p23"/>
            <p:cNvPicPr preferRelativeResize="0"/>
            <p:nvPr/>
          </p:nvPicPr>
          <p:blipFill rotWithShape="1">
            <a:blip r:embed="rId5">
              <a:alphaModFix/>
            </a:blip>
            <a:srcRect b="0" l="34964" r="1915" t="81764"/>
            <a:stretch/>
          </p:blipFill>
          <p:spPr>
            <a:xfrm>
              <a:off x="1763478" y="4166797"/>
              <a:ext cx="5707014" cy="9145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미국 보트에 대한 이미지 검색결과" id="726" name="Google Shape;726;p23"/>
            <p:cNvPicPr preferRelativeResize="0"/>
            <p:nvPr/>
          </p:nvPicPr>
          <p:blipFill rotWithShape="1">
            <a:blip r:embed="rId6">
              <a:alphaModFix/>
            </a:blip>
            <a:srcRect b="12417" l="48330" r="24002" t="1272"/>
            <a:stretch/>
          </p:blipFill>
          <p:spPr>
            <a:xfrm>
              <a:off x="378815" y="2214581"/>
              <a:ext cx="1384001" cy="287828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27" name="Google Shape;727;p23"/>
          <p:cNvSpPr/>
          <p:nvPr/>
        </p:nvSpPr>
        <p:spPr>
          <a:xfrm>
            <a:off x="173993" y="643739"/>
            <a:ext cx="681213" cy="1232786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728" name="Google Shape;728;p23"/>
          <p:cNvCxnSpPr>
            <a:stCxn id="726" idx="2"/>
          </p:cNvCxnSpPr>
          <p:nvPr/>
        </p:nvCxnSpPr>
        <p:spPr>
          <a:xfrm>
            <a:off x="483426" y="1880963"/>
            <a:ext cx="577800" cy="8733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miter lim="800000"/>
            <a:headEnd len="sm" w="sm" type="none"/>
            <a:tailEnd len="med" w="med" type="triangle"/>
          </a:ln>
        </p:spPr>
      </p:cxnSp>
      <p:pic>
        <p:nvPicPr>
          <p:cNvPr descr="요트 이미지 검색결과&quot;" id="729" name="Google Shape;729;p2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375998" y="2754278"/>
            <a:ext cx="2639378" cy="1800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요트 이미지 검색결과&quot;" id="730" name="Google Shape;730;p2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79600" y="2761384"/>
            <a:ext cx="3547058" cy="1800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요트 이미지 검색결과&quot;" id="731" name="Google Shape;731;p2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758804" y="4740054"/>
            <a:ext cx="3237500" cy="1800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요트 이미지 검색결과&quot;" id="732" name="Google Shape;732;p2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3891754" y="2761384"/>
            <a:ext cx="3319148" cy="1800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요트 이미지 검색결과&quot;" id="733" name="Google Shape;733;p23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949145" y="4740054"/>
            <a:ext cx="2700000" cy="1800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요트 이미지 검색결과&quot;" id="734" name="Google Shape;734;p23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57922" y="4740054"/>
            <a:ext cx="2681564" cy="1800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요트 이미지 검색결과&quot;" id="735" name="Google Shape;735;p23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9105963" y="4740054"/>
            <a:ext cx="3008571" cy="180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요트 선착장 이미지 검색결과&quot;" id="740" name="Google Shape;740;p24"/>
          <p:cNvPicPr preferRelativeResize="0"/>
          <p:nvPr/>
        </p:nvPicPr>
        <p:blipFill rotWithShape="1">
          <a:blip r:embed="rId3">
            <a:alphaModFix/>
          </a:blip>
          <a:srcRect b="0" l="31037" r="0" t="0"/>
          <a:stretch/>
        </p:blipFill>
        <p:spPr>
          <a:xfrm>
            <a:off x="241300" y="2627225"/>
            <a:ext cx="4217231" cy="3833220"/>
          </a:xfrm>
          <a:prstGeom prst="rect">
            <a:avLst/>
          </a:prstGeom>
          <a:noFill/>
          <a:ln>
            <a:noFill/>
          </a:ln>
        </p:spPr>
      </p:pic>
      <p:sp>
        <p:nvSpPr>
          <p:cNvPr id="741" name="Google Shape;741;p24"/>
          <p:cNvSpPr txBox="1"/>
          <p:nvPr/>
        </p:nvSpPr>
        <p:spPr>
          <a:xfrm>
            <a:off x="2666824" y="431354"/>
            <a:ext cx="5226111" cy="132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ko-KR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■ 리소스 요청</a:t>
            </a:r>
            <a:endParaRPr b="0" i="0" sz="16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ko-KR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&gt; 확대 세부 구성</a:t>
            </a:r>
            <a:endParaRPr b="0" i="0" sz="16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ko-KR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- 차동차 차고를 컨셉으로 구성</a:t>
            </a:r>
            <a:endParaRPr b="0" i="0" sz="16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ko-KR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- 최대 2대의 자동차를 구매 가능</a:t>
            </a:r>
            <a:endParaRPr b="0" i="0" sz="16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ko-KR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- 천장, 바닥, 벽을 변경 할 수 있도록 구성 </a:t>
            </a:r>
            <a:endParaRPr b="0" i="0" sz="16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742" name="Google Shape;742;p24"/>
          <p:cNvGrpSpPr/>
          <p:nvPr/>
        </p:nvGrpSpPr>
        <p:grpSpPr>
          <a:xfrm>
            <a:off x="214955" y="643739"/>
            <a:ext cx="2734191" cy="1237224"/>
            <a:chOff x="374009" y="1881699"/>
            <a:chExt cx="7096483" cy="3211165"/>
          </a:xfrm>
        </p:grpSpPr>
        <p:pic>
          <p:nvPicPr>
            <p:cNvPr descr="미국 집 오픈구조에 대한 이미지 검색결과" id="743" name="Google Shape;743;p24"/>
            <p:cNvPicPr preferRelativeResize="0"/>
            <p:nvPr/>
          </p:nvPicPr>
          <p:blipFill rotWithShape="1">
            <a:blip r:embed="rId4">
              <a:alphaModFix/>
            </a:blip>
            <a:srcRect b="24244" l="0" r="0" t="0"/>
            <a:stretch/>
          </p:blipFill>
          <p:spPr>
            <a:xfrm>
              <a:off x="1450454" y="1888626"/>
              <a:ext cx="4510945" cy="227817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44" name="Google Shape;744;p24"/>
            <p:cNvSpPr/>
            <p:nvPr/>
          </p:nvSpPr>
          <p:spPr>
            <a:xfrm>
              <a:off x="374009" y="1888626"/>
              <a:ext cx="1382464" cy="2278171"/>
            </a:xfrm>
            <a:prstGeom prst="rect">
              <a:avLst/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45" name="Google Shape;745;p24"/>
            <p:cNvSpPr/>
            <p:nvPr/>
          </p:nvSpPr>
          <p:spPr>
            <a:xfrm>
              <a:off x="5962061" y="1888626"/>
              <a:ext cx="1489917" cy="2278171"/>
            </a:xfrm>
            <a:prstGeom prst="rect">
              <a:avLst/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descr="미국 차고에 대한 이미지 검색결과" id="746" name="Google Shape;746;p24"/>
            <p:cNvPicPr preferRelativeResize="0"/>
            <p:nvPr/>
          </p:nvPicPr>
          <p:blipFill rotWithShape="1">
            <a:blip r:embed="rId5">
              <a:alphaModFix/>
            </a:blip>
            <a:srcRect b="0" l="3042" r="49644" t="6449"/>
            <a:stretch/>
          </p:blipFill>
          <p:spPr>
            <a:xfrm>
              <a:off x="5703382" y="1881699"/>
              <a:ext cx="1767109" cy="22850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바다펜션에 대한 이미지 검색결과" id="747" name="Google Shape;747;p24"/>
            <p:cNvPicPr preferRelativeResize="0"/>
            <p:nvPr/>
          </p:nvPicPr>
          <p:blipFill rotWithShape="1">
            <a:blip r:embed="rId6">
              <a:alphaModFix/>
            </a:blip>
            <a:srcRect b="0" l="34964" r="1915" t="81764"/>
            <a:stretch/>
          </p:blipFill>
          <p:spPr>
            <a:xfrm>
              <a:off x="1763478" y="4166797"/>
              <a:ext cx="5707014" cy="9145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미국 보트에 대한 이미지 검색결과" id="748" name="Google Shape;748;p24"/>
            <p:cNvPicPr preferRelativeResize="0"/>
            <p:nvPr/>
          </p:nvPicPr>
          <p:blipFill rotWithShape="1">
            <a:blip r:embed="rId7">
              <a:alphaModFix/>
            </a:blip>
            <a:srcRect b="12417" l="48330" r="24002" t="1272"/>
            <a:stretch/>
          </p:blipFill>
          <p:spPr>
            <a:xfrm>
              <a:off x="378815" y="2214581"/>
              <a:ext cx="1384001" cy="287828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49" name="Google Shape;749;p24"/>
          <p:cNvSpPr/>
          <p:nvPr/>
        </p:nvSpPr>
        <p:spPr>
          <a:xfrm>
            <a:off x="137836" y="643739"/>
            <a:ext cx="681213" cy="1232786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750" name="Google Shape;750;p24"/>
          <p:cNvCxnSpPr>
            <a:stCxn id="748" idx="2"/>
          </p:cNvCxnSpPr>
          <p:nvPr/>
        </p:nvCxnSpPr>
        <p:spPr>
          <a:xfrm>
            <a:off x="483426" y="1880963"/>
            <a:ext cx="1884300" cy="7581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miter lim="800000"/>
            <a:headEnd len="sm" w="sm" type="none"/>
            <a:tailEnd len="med" w="med" type="triangle"/>
          </a:ln>
        </p:spPr>
      </p:cxnSp>
      <p:grpSp>
        <p:nvGrpSpPr>
          <p:cNvPr id="751" name="Google Shape;751;p24"/>
          <p:cNvGrpSpPr/>
          <p:nvPr/>
        </p:nvGrpSpPr>
        <p:grpSpPr>
          <a:xfrm>
            <a:off x="227112" y="2631663"/>
            <a:ext cx="4231419" cy="3828782"/>
            <a:chOff x="6562696" y="2401912"/>
            <a:chExt cx="2829496" cy="2560258"/>
          </a:xfrm>
        </p:grpSpPr>
        <p:sp>
          <p:nvSpPr>
            <p:cNvPr id="752" name="Google Shape;752;p24"/>
            <p:cNvSpPr/>
            <p:nvPr/>
          </p:nvSpPr>
          <p:spPr>
            <a:xfrm>
              <a:off x="6562696" y="2401912"/>
              <a:ext cx="1414748" cy="2560258"/>
            </a:xfrm>
            <a:prstGeom prst="rect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53" name="Google Shape;753;p24"/>
            <p:cNvSpPr/>
            <p:nvPr/>
          </p:nvSpPr>
          <p:spPr>
            <a:xfrm>
              <a:off x="7977444" y="2401912"/>
              <a:ext cx="1414748" cy="2560258"/>
            </a:xfrm>
            <a:prstGeom prst="rect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754" name="Google Shape;754;p24"/>
          <p:cNvSpPr/>
          <p:nvPr/>
        </p:nvSpPr>
        <p:spPr>
          <a:xfrm>
            <a:off x="4965700" y="4013966"/>
            <a:ext cx="939800" cy="900097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요트 선착장 이미지 검색결과&quot;" id="755" name="Google Shape;755;p24"/>
          <p:cNvPicPr preferRelativeResize="0"/>
          <p:nvPr/>
        </p:nvPicPr>
        <p:blipFill rotWithShape="1">
          <a:blip r:embed="rId3">
            <a:alphaModFix/>
          </a:blip>
          <a:srcRect b="0" l="31037" r="0" t="0"/>
          <a:stretch/>
        </p:blipFill>
        <p:spPr>
          <a:xfrm>
            <a:off x="6235700" y="2627225"/>
            <a:ext cx="4217231" cy="383322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56" name="Google Shape;756;p24"/>
          <p:cNvGrpSpPr/>
          <p:nvPr/>
        </p:nvGrpSpPr>
        <p:grpSpPr>
          <a:xfrm>
            <a:off x="6221512" y="2631663"/>
            <a:ext cx="4231419" cy="3828782"/>
            <a:chOff x="6562696" y="2401912"/>
            <a:chExt cx="2829496" cy="2560258"/>
          </a:xfrm>
        </p:grpSpPr>
        <p:sp>
          <p:nvSpPr>
            <p:cNvPr id="757" name="Google Shape;757;p24"/>
            <p:cNvSpPr/>
            <p:nvPr/>
          </p:nvSpPr>
          <p:spPr>
            <a:xfrm>
              <a:off x="6562696" y="2401912"/>
              <a:ext cx="1414748" cy="2560258"/>
            </a:xfrm>
            <a:prstGeom prst="rect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58" name="Google Shape;758;p24"/>
            <p:cNvSpPr/>
            <p:nvPr/>
          </p:nvSpPr>
          <p:spPr>
            <a:xfrm>
              <a:off x="7977444" y="2401912"/>
              <a:ext cx="1414748" cy="2560258"/>
            </a:xfrm>
            <a:prstGeom prst="rect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759" name="Google Shape;759;p24"/>
          <p:cNvSpPr/>
          <p:nvPr/>
        </p:nvSpPr>
        <p:spPr>
          <a:xfrm>
            <a:off x="7202730" y="4563415"/>
            <a:ext cx="804291" cy="701296"/>
          </a:xfrm>
          <a:prstGeom prst="ellipse">
            <a:avLst/>
          </a:prstGeom>
          <a:solidFill>
            <a:schemeClr val="accent1">
              <a:alpha val="46274"/>
            </a:schemeClr>
          </a:solidFill>
          <a:ln cap="flat" cmpd="sng" w="9525">
            <a:solidFill>
              <a:srgbClr val="0070C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60" name="Google Shape;760;p24"/>
          <p:cNvSpPr txBox="1"/>
          <p:nvPr/>
        </p:nvSpPr>
        <p:spPr>
          <a:xfrm>
            <a:off x="7265167" y="4729397"/>
            <a:ext cx="64633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요트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61" name="Google Shape;761;p24"/>
          <p:cNvSpPr/>
          <p:nvPr/>
        </p:nvSpPr>
        <p:spPr>
          <a:xfrm>
            <a:off x="9043520" y="5282563"/>
            <a:ext cx="1413026" cy="667186"/>
          </a:xfrm>
          <a:custGeom>
            <a:rect b="b" l="l" r="r" t="t"/>
            <a:pathLst>
              <a:path extrusionOk="0" h="667186" w="1413026">
                <a:moveTo>
                  <a:pt x="106349" y="37901"/>
                </a:moveTo>
                <a:lnTo>
                  <a:pt x="956538" y="0"/>
                </a:lnTo>
                <a:lnTo>
                  <a:pt x="1413026" y="50601"/>
                </a:lnTo>
                <a:lnTo>
                  <a:pt x="1392375" y="667186"/>
                </a:lnTo>
                <a:lnTo>
                  <a:pt x="0" y="438586"/>
                </a:lnTo>
                <a:lnTo>
                  <a:pt x="106349" y="37901"/>
                </a:lnTo>
                <a:close/>
              </a:path>
            </a:pathLst>
          </a:custGeom>
          <a:solidFill>
            <a:schemeClr val="accent4">
              <a:alpha val="66274"/>
            </a:schemeClr>
          </a:solidFill>
          <a:ln cap="flat" cmpd="sng" w="12700">
            <a:solidFill>
              <a:srgbClr val="BA8C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62" name="Google Shape;762;p24"/>
          <p:cNvSpPr txBox="1"/>
          <p:nvPr/>
        </p:nvSpPr>
        <p:spPr>
          <a:xfrm>
            <a:off x="9395076" y="5431490"/>
            <a:ext cx="87716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선착장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게임 심즈에 대한 이미지 검색결과" id="767" name="Google Shape;767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1565" y="2854110"/>
            <a:ext cx="3190634" cy="1800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관련 이미지" id="768" name="Google Shape;768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1565" y="945591"/>
            <a:ext cx="1350000" cy="1800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관련 이미지" id="769" name="Google Shape;769;p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099706" y="945591"/>
            <a:ext cx="3198707" cy="1800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게임 심즈에 대한 이미지 검색결과" id="770" name="Google Shape;770;p2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789149" y="2854110"/>
            <a:ext cx="3694030" cy="1800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게임 심즈에 대한 이미지 검색결과" id="771" name="Google Shape;771;p2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443089" y="945591"/>
            <a:ext cx="3900000" cy="1800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게임 심즈에 대한 이미지 검색결과" id="772" name="Google Shape;772;p2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535173" y="2854110"/>
            <a:ext cx="3201581" cy="1800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게임 심즈에 대한 이미지 검색결과" id="773" name="Google Shape;773;p2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01565" y="4762629"/>
            <a:ext cx="1799999" cy="1800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게임 심즈에 대한 이미지 검색결과" id="774" name="Google Shape;774;p25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437218" y="4768523"/>
            <a:ext cx="2703862" cy="1800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게임 심즈에 대한 이미지 검색결과" id="775" name="Google Shape;775;p25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5298413" y="4762629"/>
            <a:ext cx="3199354" cy="1800000"/>
          </a:xfrm>
          <a:prstGeom prst="rect">
            <a:avLst/>
          </a:prstGeom>
          <a:noFill/>
          <a:ln>
            <a:noFill/>
          </a:ln>
        </p:spPr>
      </p:pic>
      <p:sp>
        <p:nvSpPr>
          <p:cNvPr id="776" name="Google Shape;776;p25"/>
          <p:cNvSpPr txBox="1"/>
          <p:nvPr/>
        </p:nvSpPr>
        <p:spPr>
          <a:xfrm>
            <a:off x="4777946" y="378941"/>
            <a:ext cx="118974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씸즈 구성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게임 하우징에 대한 이미지 검색결과" id="781" name="Google Shape;781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5619" y="955593"/>
            <a:ext cx="2880000" cy="1800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게임 하우징에 대한 이미지 검색결과" id="782" name="Google Shape;782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89804" y="955593"/>
            <a:ext cx="3195265" cy="1800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게임 하우징에 대한 이미지 검색결과" id="783" name="Google Shape;783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799254" y="955593"/>
            <a:ext cx="3322148" cy="1800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게임 하우징에 대한 이미지 검색결과" id="784" name="Google Shape;784;p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95619" y="2928683"/>
            <a:ext cx="3200000" cy="1800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게임 하우징에 대한 이미지 검색결과" id="785" name="Google Shape;785;p2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714320" y="2928683"/>
            <a:ext cx="3182320" cy="1800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관련 이미지" id="786" name="Google Shape;786;p2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115341" y="2928683"/>
            <a:ext cx="3201563" cy="1800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관련 이미지" id="787" name="Google Shape;787;p2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97294" y="4901773"/>
            <a:ext cx="2706766" cy="1800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관련 이미지" id="788" name="Google Shape;788;p2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3175619" y="4901773"/>
            <a:ext cx="3512194" cy="1800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관련 이미지" id="789" name="Google Shape;789;p26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6896640" y="4901773"/>
            <a:ext cx="2517437" cy="1800000"/>
          </a:xfrm>
          <a:prstGeom prst="rect">
            <a:avLst/>
          </a:prstGeom>
          <a:noFill/>
          <a:ln>
            <a:noFill/>
          </a:ln>
        </p:spPr>
      </p:pic>
      <p:sp>
        <p:nvSpPr>
          <p:cNvPr id="790" name="Google Shape;790;p26"/>
          <p:cNvSpPr txBox="1"/>
          <p:nvPr/>
        </p:nvSpPr>
        <p:spPr>
          <a:xfrm>
            <a:off x="4777946" y="378941"/>
            <a:ext cx="188224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일반적인 하우징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게임 방탈출에 대한 이미지 검색결과" id="795" name="Google Shape;795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2052" y="977513"/>
            <a:ext cx="3197969" cy="1800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게임 방탈출에 대한 이미지 검색결과" id="796" name="Google Shape;796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41326" y="977513"/>
            <a:ext cx="2985093" cy="1800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관련 이미지" id="797" name="Google Shape;797;p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697724" y="977513"/>
            <a:ext cx="3000000" cy="1800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게임 방탈출에 대한 이미지 검색결과" id="798" name="Google Shape;798;p2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72052" y="2914564"/>
            <a:ext cx="3034169" cy="1800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관련 이미지" id="799" name="Google Shape;799;p2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370021" y="2914564"/>
            <a:ext cx="3214286" cy="1800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관련 이미지" id="800" name="Google Shape;800;p2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739770" y="2914564"/>
            <a:ext cx="3214286" cy="1800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게임 방탈출에 대한 이미지 검색결과" id="801" name="Google Shape;801;p2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72052" y="4851615"/>
            <a:ext cx="2399999" cy="1800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관련 이미지" id="802" name="Google Shape;802;p27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716819" y="4851615"/>
            <a:ext cx="3200000" cy="1800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게임 방탈출에 대한 이미지 검색결과" id="803" name="Google Shape;803;p27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5989099" y="4851615"/>
            <a:ext cx="2837837" cy="1800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게임 방탈출에 대한 이미지 검색결과" id="804" name="Google Shape;804;p27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8899216" y="4851615"/>
            <a:ext cx="3200000" cy="1800000"/>
          </a:xfrm>
          <a:prstGeom prst="rect">
            <a:avLst/>
          </a:prstGeom>
          <a:noFill/>
          <a:ln>
            <a:noFill/>
          </a:ln>
        </p:spPr>
      </p:pic>
      <p:sp>
        <p:nvSpPr>
          <p:cNvPr id="805" name="Google Shape;805;p27"/>
          <p:cNvSpPr txBox="1"/>
          <p:nvPr/>
        </p:nvSpPr>
        <p:spPr>
          <a:xfrm>
            <a:off x="4777946" y="378941"/>
            <a:ext cx="188224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고정뷰 인테리어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집 인테리어에 대한 이미지 검색결과" id="810" name="Google Shape;810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9100" y="988540"/>
            <a:ext cx="2696629" cy="1800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집 인테리어에 대한 이미지 검색결과" id="811" name="Google Shape;811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05867" y="988540"/>
            <a:ext cx="2700000" cy="1800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집 인테리어에 대한 이미지 검색결과" id="812" name="Google Shape;812;p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876005" y="988540"/>
            <a:ext cx="3202846" cy="1800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집 인테리어에 대한 이미지 검색결과" id="813" name="Google Shape;813;p2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248989" y="988540"/>
            <a:ext cx="2250000" cy="1800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미국 집 인테리어에 대한 이미지 검색결과" id="814" name="Google Shape;814;p2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10015" y="3015177"/>
            <a:ext cx="2725714" cy="1800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관련 이미지" id="815" name="Google Shape;815;p2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005867" y="3015177"/>
            <a:ext cx="2700000" cy="1800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관련 이미지" id="816" name="Google Shape;816;p2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876005" y="3015177"/>
            <a:ext cx="2516504" cy="1800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미국 집 인테리어에 대한 이미지 검색결과" id="817" name="Google Shape;817;p28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8562647" y="3015177"/>
            <a:ext cx="2700000" cy="1800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미국 집 오픈구조에 대한 이미지 검색결과" id="818" name="Google Shape;818;p28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39100" y="4950340"/>
            <a:ext cx="2700000" cy="1800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미국 집 보트에 대한 이미지 검색결과" id="819" name="Google Shape;819;p28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3005867" y="4950340"/>
            <a:ext cx="3200000" cy="1800000"/>
          </a:xfrm>
          <a:prstGeom prst="rect">
            <a:avLst/>
          </a:prstGeom>
          <a:noFill/>
          <a:ln>
            <a:noFill/>
          </a:ln>
        </p:spPr>
      </p:pic>
      <p:sp>
        <p:nvSpPr>
          <p:cNvPr id="820" name="Google Shape;820;p28"/>
          <p:cNvSpPr txBox="1"/>
          <p:nvPr/>
        </p:nvSpPr>
        <p:spPr>
          <a:xfrm>
            <a:off x="4160109" y="378941"/>
            <a:ext cx="219483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실제 미국 인테리어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4"/>
          <p:cNvSpPr txBox="1"/>
          <p:nvPr/>
        </p:nvSpPr>
        <p:spPr>
          <a:xfrm>
            <a:off x="2666824" y="431354"/>
            <a:ext cx="6017994" cy="10772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ko-KR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■ 마이 맨션</a:t>
            </a:r>
            <a:endParaRPr b="0" i="0" sz="16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ko-KR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&gt; 초기 입장</a:t>
            </a:r>
            <a:endParaRPr b="0" i="0" sz="16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ko-KR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- 맨션을 좌측에서 우측으로 카메라 워킹 하여 노출</a:t>
            </a:r>
            <a:endParaRPr b="0" i="0" sz="16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ko-KR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- 최종적으로 1번방으로 카메라 이동  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미국 집 오픈구조에 대한 이미지 검색결과" id="105" name="Google Shape;105;p4"/>
          <p:cNvPicPr preferRelativeResize="0"/>
          <p:nvPr/>
        </p:nvPicPr>
        <p:blipFill rotWithShape="1">
          <a:blip r:embed="rId3">
            <a:alphaModFix/>
          </a:blip>
          <a:srcRect b="24244" l="0" r="0" t="0"/>
          <a:stretch/>
        </p:blipFill>
        <p:spPr>
          <a:xfrm>
            <a:off x="4746104" y="3365001"/>
            <a:ext cx="4510945" cy="2278171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4"/>
          <p:cNvSpPr/>
          <p:nvPr/>
        </p:nvSpPr>
        <p:spPr>
          <a:xfrm>
            <a:off x="3669659" y="3365001"/>
            <a:ext cx="1382464" cy="2278171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7" name="Google Shape;107;p4"/>
          <p:cNvSpPr/>
          <p:nvPr/>
        </p:nvSpPr>
        <p:spPr>
          <a:xfrm>
            <a:off x="9257711" y="3365001"/>
            <a:ext cx="1489917" cy="2278171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미국 차고에 대한 이미지 검색결과" id="108" name="Google Shape;108;p4"/>
          <p:cNvPicPr preferRelativeResize="0"/>
          <p:nvPr/>
        </p:nvPicPr>
        <p:blipFill rotWithShape="1">
          <a:blip r:embed="rId4">
            <a:alphaModFix/>
          </a:blip>
          <a:srcRect b="0" l="3042" r="49644" t="6449"/>
          <a:stretch/>
        </p:blipFill>
        <p:spPr>
          <a:xfrm>
            <a:off x="8999032" y="3358074"/>
            <a:ext cx="1767109" cy="228509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미국 보트에 대한 이미지 검색결과" id="109" name="Google Shape;109;p4"/>
          <p:cNvPicPr preferRelativeResize="0"/>
          <p:nvPr/>
        </p:nvPicPr>
        <p:blipFill rotWithShape="1">
          <a:blip r:embed="rId5">
            <a:alphaModFix/>
          </a:blip>
          <a:srcRect b="12417" l="40957" r="24002" t="1272"/>
          <a:stretch/>
        </p:blipFill>
        <p:spPr>
          <a:xfrm>
            <a:off x="3669659" y="3690956"/>
            <a:ext cx="1752741" cy="287828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바다펜션에 대한 이미지 검색결과" id="110" name="Google Shape;110;p4"/>
          <p:cNvPicPr preferRelativeResize="0"/>
          <p:nvPr/>
        </p:nvPicPr>
        <p:blipFill rotWithShape="1">
          <a:blip r:embed="rId6">
            <a:alphaModFix/>
          </a:blip>
          <a:srcRect b="0" l="34964" r="1915" t="81764"/>
          <a:stretch/>
        </p:blipFill>
        <p:spPr>
          <a:xfrm>
            <a:off x="5059128" y="5643172"/>
            <a:ext cx="5707014" cy="914551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4"/>
          <p:cNvSpPr/>
          <p:nvPr/>
        </p:nvSpPr>
        <p:spPr>
          <a:xfrm>
            <a:off x="3677306" y="3358077"/>
            <a:ext cx="1774425" cy="3211163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2" name="Google Shape;112;p4"/>
          <p:cNvSpPr/>
          <p:nvPr/>
        </p:nvSpPr>
        <p:spPr>
          <a:xfrm>
            <a:off x="5425902" y="3358077"/>
            <a:ext cx="1774425" cy="3211163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3" name="Google Shape;113;p4"/>
          <p:cNvSpPr/>
          <p:nvPr/>
        </p:nvSpPr>
        <p:spPr>
          <a:xfrm>
            <a:off x="7207331" y="3358077"/>
            <a:ext cx="1774425" cy="3211163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4" name="Google Shape;114;p4"/>
          <p:cNvSpPr/>
          <p:nvPr/>
        </p:nvSpPr>
        <p:spPr>
          <a:xfrm>
            <a:off x="9009071" y="3358077"/>
            <a:ext cx="1774425" cy="3211163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5" name="Google Shape;115;p4"/>
          <p:cNvSpPr/>
          <p:nvPr/>
        </p:nvSpPr>
        <p:spPr>
          <a:xfrm>
            <a:off x="5650697" y="3460788"/>
            <a:ext cx="551447" cy="476250"/>
          </a:xfrm>
          <a:prstGeom prst="ellipse">
            <a:avLst/>
          </a:prstGeom>
          <a:solidFill>
            <a:schemeClr val="accent4"/>
          </a:solidFill>
          <a:ln cap="flat" cmpd="sng" w="12700">
            <a:solidFill>
              <a:srgbClr val="BA8C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6" name="Google Shape;116;p4"/>
          <p:cNvSpPr/>
          <p:nvPr/>
        </p:nvSpPr>
        <p:spPr>
          <a:xfrm>
            <a:off x="7423695" y="3460788"/>
            <a:ext cx="551447" cy="476250"/>
          </a:xfrm>
          <a:prstGeom prst="ellipse">
            <a:avLst/>
          </a:prstGeom>
          <a:solidFill>
            <a:schemeClr val="accent4"/>
          </a:solidFill>
          <a:ln cap="flat" cmpd="sng" w="12700">
            <a:solidFill>
              <a:srgbClr val="BA8C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7" name="Google Shape;117;p4"/>
          <p:cNvSpPr/>
          <p:nvPr/>
        </p:nvSpPr>
        <p:spPr>
          <a:xfrm>
            <a:off x="9180291" y="3460788"/>
            <a:ext cx="551447" cy="476250"/>
          </a:xfrm>
          <a:prstGeom prst="ellipse">
            <a:avLst/>
          </a:prstGeom>
          <a:solidFill>
            <a:schemeClr val="accent4"/>
          </a:solidFill>
          <a:ln cap="flat" cmpd="sng" w="12700">
            <a:solidFill>
              <a:srgbClr val="BA8C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8" name="Google Shape;118;p4"/>
          <p:cNvSpPr/>
          <p:nvPr/>
        </p:nvSpPr>
        <p:spPr>
          <a:xfrm>
            <a:off x="3854758" y="3460788"/>
            <a:ext cx="551447" cy="476250"/>
          </a:xfrm>
          <a:prstGeom prst="ellipse">
            <a:avLst/>
          </a:prstGeom>
          <a:solidFill>
            <a:schemeClr val="accent4"/>
          </a:solidFill>
          <a:ln cap="flat" cmpd="sng" w="12700">
            <a:solidFill>
              <a:srgbClr val="BA8C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9" name="Google Shape;119;p4"/>
          <p:cNvSpPr txBox="1"/>
          <p:nvPr/>
        </p:nvSpPr>
        <p:spPr>
          <a:xfrm>
            <a:off x="6401456" y="2450450"/>
            <a:ext cx="142058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카메라 워킹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0" name="Google Shape;120;p4"/>
          <p:cNvSpPr/>
          <p:nvPr/>
        </p:nvSpPr>
        <p:spPr>
          <a:xfrm rot="5400000">
            <a:off x="7074283" y="151768"/>
            <a:ext cx="459359" cy="5832730"/>
          </a:xfrm>
          <a:prstGeom prst="uturnArrow">
            <a:avLst>
              <a:gd fmla="val 25000" name="adj1"/>
              <a:gd fmla="val 25000" name="adj2"/>
              <a:gd fmla="val 25000" name="adj3"/>
              <a:gd fmla="val 43750" name="adj4"/>
              <a:gd fmla="val 75000" name="adj5"/>
            </a:avLst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41"/>
          <p:cNvSpPr txBox="1"/>
          <p:nvPr/>
        </p:nvSpPr>
        <p:spPr>
          <a:xfrm>
            <a:off x="289260" y="310759"/>
            <a:ext cx="7245894" cy="17081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맨션 데이터 4가지 맥락으로 정보 구성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&gt; 맨션 정보 (첫 번째 맨션)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&gt; 맨션 내부 방 정보 (맨션에는 거실, 침실 등이 있음)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&gt; 방을 구성하는 카테고리 정보 (거실에는 소파 책상 티비 등이 있음)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&gt; 해당 카테고리 내부에 배치 가능한 아이템 정보 (소파에는 소파1, 소파2, 소파3이 있음)</a:t>
            </a:r>
            <a:endParaRPr/>
          </a:p>
        </p:txBody>
      </p:sp>
      <p:pic>
        <p:nvPicPr>
          <p:cNvPr id="126" name="Google Shape;126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9202" y="2584723"/>
            <a:ext cx="6505575" cy="1495425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41"/>
          <p:cNvSpPr txBox="1"/>
          <p:nvPr/>
        </p:nvSpPr>
        <p:spPr>
          <a:xfrm>
            <a:off x="444902" y="2250239"/>
            <a:ext cx="2048959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맨션 관련 데이터 구성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28" name="Google Shape;128;p41"/>
          <p:cNvGraphicFramePr/>
          <p:nvPr/>
        </p:nvGraphicFramePr>
        <p:xfrm>
          <a:off x="559202" y="436014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{433652BF-BD6C-4399-8B7E-5212C3622927}</a:tableStyleId>
              </a:tblPr>
              <a:tblGrid>
                <a:gridCol w="1739900"/>
                <a:gridCol w="685800"/>
                <a:gridCol w="685800"/>
                <a:gridCol w="4432300"/>
              </a:tblGrid>
              <a:tr h="1714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MyMansion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맨션 정보 테이블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</a:tr>
              <a:tr h="1714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컬럼명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타입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타입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설명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</a:tr>
              <a:tr h="1714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ID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I4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3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테이블 인덱스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714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MansionNumber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I4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3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맨션 번호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MansionName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STR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맨션 이름</a:t>
                      </a:r>
                      <a:b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</a:b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※ String 테이블 참조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MansionResourceName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STR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맨션 관련 리소스 이름</a:t>
                      </a:r>
                      <a:b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</a:b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※ 프리팹 / 씬 등 리소스 유형에 따라 관련 정보 변경 가능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29" name="Google Shape;129;p41"/>
          <p:cNvSpPr txBox="1"/>
          <p:nvPr/>
        </p:nvSpPr>
        <p:spPr>
          <a:xfrm>
            <a:off x="444902" y="6011748"/>
            <a:ext cx="7367723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※ 리소스 명칭의 경우 리소스 구성 단계의 편의에 따라 수정 가능 (내용 공유만 부탁드려요)</a:t>
            </a:r>
            <a:endParaRPr b="1" i="0" sz="14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42"/>
          <p:cNvSpPr txBox="1"/>
          <p:nvPr/>
        </p:nvSpPr>
        <p:spPr>
          <a:xfrm>
            <a:off x="380567" y="457254"/>
            <a:ext cx="227818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맨션 방 관련 테이블 정보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35" name="Google Shape;135;p42"/>
          <p:cNvGraphicFramePr/>
          <p:nvPr/>
        </p:nvGraphicFramePr>
        <p:xfrm>
          <a:off x="170180" y="4446056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{433652BF-BD6C-4399-8B7E-5212C3622927}</a:tableStyleId>
              </a:tblPr>
              <a:tblGrid>
                <a:gridCol w="1551050"/>
                <a:gridCol w="1549100"/>
                <a:gridCol w="1024075"/>
                <a:gridCol w="2945500"/>
              </a:tblGrid>
              <a:tr h="1714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MansionRoomInfo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맨션 방 정보 테이블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</a:tr>
              <a:tr h="1714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컬럼명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타입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타입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설명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</a:tr>
              <a:tr h="1714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ID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I4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3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테이블 인덱스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714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MansionNumber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I4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3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관련 맨션 번호 (MyMansion의 MansionNumber 컬럼)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714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MansionRoomNumber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I4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3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맨션 내부 방 번호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714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CategoryGroupIndex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I4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3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해당 방에 배치되는 카테고리 그룹 정보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RoomName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STR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방 이름</a:t>
                      </a:r>
                      <a:b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</a:b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※ String 테이블 참조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714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RoomOpenMissionType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MANSION_MISSION_TYPE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3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맨션 미션 타입 구성 참조 (Define 테이블 참조) 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FF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※ 맨션 퀘스트 타입 구성 참고</a:t>
                      </a:r>
                      <a:endParaRPr b="1" i="0" sz="1000" u="none" cap="none" strike="noStrike">
                        <a:solidFill>
                          <a:srgbClr val="FF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714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RoomOpenMissionValue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I4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3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해당 미션 목표 값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714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OpenConditionText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STR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오픈 조건 텍스트 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136" name="Google Shape;136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03222" y="4669893"/>
            <a:ext cx="4657725" cy="158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2579" y="1932852"/>
            <a:ext cx="11220226" cy="16341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43"/>
          <p:cNvSpPr txBox="1"/>
          <p:nvPr/>
        </p:nvSpPr>
        <p:spPr>
          <a:xfrm>
            <a:off x="380567" y="457254"/>
            <a:ext cx="286649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맨션 방 내부 카테고리 그룹 정보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3" name="Google Shape;143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3093" y="1008352"/>
            <a:ext cx="6739371" cy="2239018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44" name="Google Shape;144;p43"/>
          <p:cNvGraphicFramePr/>
          <p:nvPr/>
        </p:nvGraphicFramePr>
        <p:xfrm>
          <a:off x="380567" y="366358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{433652BF-BD6C-4399-8B7E-5212C3622927}</a:tableStyleId>
              </a:tblPr>
              <a:tblGrid>
                <a:gridCol w="1740625"/>
                <a:gridCol w="686100"/>
                <a:gridCol w="686100"/>
                <a:gridCol w="4431000"/>
              </a:tblGrid>
              <a:tr h="1714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CategoryGroupInfo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방 내부 구성 카테고리 정보 테이블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</a:tr>
              <a:tr h="1714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컬럼명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타입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타입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설명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</a:tr>
              <a:tr h="1714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ID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I4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3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테이블 인덱스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714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CategoryGroupIndex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I4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3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카테고리 그룹 정보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714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CategoryNumber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I4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3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카테고리 그룹 리스트 번호 정보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714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CategoryType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I4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3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적용 카테고리 타입 정보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44"/>
          <p:cNvSpPr txBox="1"/>
          <p:nvPr/>
        </p:nvSpPr>
        <p:spPr>
          <a:xfrm>
            <a:off x="380567" y="156039"/>
            <a:ext cx="240803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카테고리 내부 아이템 정보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0" name="Google Shape;150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06232" y="3697160"/>
            <a:ext cx="3705225" cy="2695575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44"/>
          <p:cNvSpPr txBox="1"/>
          <p:nvPr/>
        </p:nvSpPr>
        <p:spPr>
          <a:xfrm>
            <a:off x="248138" y="5537879"/>
            <a:ext cx="7774885" cy="1169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※ 아이템 이름의 경우 필요 여부에 따른 논의 필요</a:t>
            </a:r>
            <a:endParaRPr b="1" i="0" sz="14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※ 리소스 프리팹 구성하여 로드 경로 등 지정 필요</a:t>
            </a:r>
            <a:endParaRPr b="1" i="0" sz="14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※ 아이콘 명칭의 경우 리소스 구성 단계의 편의에 따라 수정 가능 (내용 공유만 부탁드려요)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4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예시 구성 ) MansionItme_icon_######### (맨션1자리+방2자리+카테고리2자리+아이템4자리)</a:t>
            </a:r>
            <a:endParaRPr b="1" i="0" sz="14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52" name="Google Shape;152;p44"/>
          <p:cNvGraphicFramePr/>
          <p:nvPr/>
        </p:nvGraphicFramePr>
        <p:xfrm>
          <a:off x="319846" y="317840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{433652BF-BD6C-4399-8B7E-5212C3622927}</a:tableStyleId>
              </a:tblPr>
              <a:tblGrid>
                <a:gridCol w="1562500"/>
                <a:gridCol w="767850"/>
                <a:gridCol w="731525"/>
                <a:gridCol w="3646850"/>
              </a:tblGrid>
              <a:tr h="1714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MansionItemInfo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맨션 아이템 정보 테이블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</a:tr>
              <a:tr h="1714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컬럼명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타입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타입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설명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</a:tr>
              <a:tr h="1714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ID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I4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3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테이블 인덱스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714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CategoryType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I4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3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참조 정보 [CategoryGroupInfo 테이블 : CategoryType 컬럼]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714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CategoryNumber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I4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3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카테고리 내부 아이템 리스트 번호 정보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714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MansionItemIndex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I4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3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맨션 아이템 인덱스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MansionItemName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STR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맨션 아이템 이름</a:t>
                      </a:r>
                      <a:b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</a:b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※ String 테이블 참조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714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MansionItemResource</a:t>
                      </a:r>
                      <a:endParaRPr b="0" i="0" sz="10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STR</a:t>
                      </a:r>
                      <a:endParaRPr b="0" i="0" sz="10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</a:t>
                      </a:r>
                      <a:endParaRPr b="0" i="0" sz="10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맨션 아이템 리소스 이름</a:t>
                      </a:r>
                      <a:endParaRPr b="0" i="0" sz="10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714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MansionItemIcon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STR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맨션 아이콘 이름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714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MansionItemGrade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I2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3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맨션 아이템 등급 (1 ~ 3 등급 구성)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714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DuplicationGold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I2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3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중복 아이템 획득 시 대체 골드</a:t>
                      </a:r>
                      <a:endParaRPr b="0" i="0" sz="10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※ 이미 보유한 아이템인 경우 골드 획득</a:t>
                      </a:r>
                      <a:endParaRPr b="0" i="0" sz="10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153" name="Google Shape;153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616216"/>
            <a:ext cx="11887201" cy="22851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45"/>
          <p:cNvSpPr txBox="1"/>
          <p:nvPr/>
        </p:nvSpPr>
        <p:spPr>
          <a:xfrm>
            <a:off x="294506" y="263617"/>
            <a:ext cx="1640193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맨션 퀘스트 구성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9" name="Google Shape;159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4506" y="880695"/>
            <a:ext cx="11532198" cy="254149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60" name="Google Shape;160;p45"/>
          <p:cNvGraphicFramePr/>
          <p:nvPr/>
        </p:nvGraphicFramePr>
        <p:xfrm>
          <a:off x="428363" y="391993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{433652BF-BD6C-4399-8B7E-5212C3622927}</a:tableStyleId>
              </a:tblPr>
              <a:tblGrid>
                <a:gridCol w="1741200"/>
                <a:gridCol w="1696700"/>
                <a:gridCol w="686300"/>
                <a:gridCol w="4435600"/>
              </a:tblGrid>
              <a:tr h="1714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MansionMission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맨션 미션 테이블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</a:tr>
              <a:tr h="1714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컬럼명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타입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타입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설명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</a:tr>
              <a:tr h="1714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ID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I4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3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테이블 인덱스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714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MissionNumber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I4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3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미션 번호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714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MissionType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MANSION_MISSION_TYPE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3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맨션 미션 타입 구성 참조 (Define 테이블 참조)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714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MissionValue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I4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3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해당 미션 목표 값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43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MissionText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STR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미션 텍스트</a:t>
                      </a:r>
                      <a:b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</a:b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※ 형식지정자 {0} = MissionValue 값 참조</a:t>
                      </a:r>
                      <a:b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</a:b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※ String 테이블 참조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714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MoveType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I4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이동 화면 정보  (Define 테이블 참조)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714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MissionRewardGold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I4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3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미션 성공 시 획득 골드 값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714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MissionRewardSpin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I4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3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미션 성공 시 획득 스핀 값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MissionRewardRandomBox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I4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3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미션 성공 시 획득 랜덤박스 번호 (개수는 1개 고정)</a:t>
                      </a:r>
                      <a:b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</a:b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※ 추후 랜덤 박스 관련 내용 보강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2019-08-26T05:27:53Z</dcterms:created>
  <dc:creator>이상정</dc:creator>
</cp:coreProperties>
</file>